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767" r:id="rId3"/>
    <p:sldId id="766" r:id="rId4"/>
    <p:sldId id="770" r:id="rId5"/>
    <p:sldId id="746" r:id="rId6"/>
    <p:sldId id="768" r:id="rId7"/>
    <p:sldId id="759" r:id="rId8"/>
    <p:sldId id="755" r:id="rId9"/>
    <p:sldId id="757" r:id="rId10"/>
    <p:sldId id="756" r:id="rId11"/>
    <p:sldId id="748" r:id="rId12"/>
    <p:sldId id="769" r:id="rId13"/>
    <p:sldId id="765" r:id="rId14"/>
    <p:sldId id="771" r:id="rId15"/>
  </p:sldIdLst>
  <p:sldSz cx="9144000" cy="6858000" type="letter"/>
  <p:notesSz cx="6888163" cy="10020300"/>
  <p:defaultTextStyle>
    <a:defPPr>
      <a:defRPr lang="en-ZA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1">
          <p15:clr>
            <a:srgbClr val="A4A3A4"/>
          </p15:clr>
        </p15:guide>
        <p15:guide id="2" orient="horz" pos="4209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8C5"/>
    <a:srgbClr val="005EAA"/>
    <a:srgbClr val="1D5FA6"/>
    <a:srgbClr val="FF9966"/>
    <a:srgbClr val="B2B2B2"/>
    <a:srgbClr val="DDDDDD"/>
    <a:srgbClr val="E7E6E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11" autoAdjust="0"/>
    <p:restoredTop sz="93899" autoAdjust="0"/>
  </p:normalViewPr>
  <p:slideViewPr>
    <p:cSldViewPr snapToGrid="0">
      <p:cViewPr varScale="1">
        <p:scale>
          <a:sx n="68" d="100"/>
          <a:sy n="68" d="100"/>
        </p:scale>
        <p:origin x="1364" y="52"/>
      </p:cViewPr>
      <p:guideLst>
        <p:guide orient="horz" pos="4301"/>
        <p:guide orient="horz" pos="420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1624" y="64"/>
      </p:cViewPr>
      <p:guideLst>
        <p:guide orient="horz" pos="315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u&#225;rio\Desktop\Graficos%20Apresenta&#231;&#227;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400"/>
              <a:t>Investimentos em Bilhões (R$)</a:t>
            </a:r>
          </a:p>
          <a:p>
            <a:pPr>
              <a:defRPr/>
            </a:pPr>
            <a:r>
              <a:rPr lang="pt-BR"/>
              <a:t>Obras</a:t>
            </a:r>
            <a:r>
              <a:rPr lang="pt-BR" baseline="0"/>
              <a:t> Concedidas e Projeção até o final de 2016* (valor presente)</a:t>
            </a:r>
          </a:p>
          <a:p>
            <a:pPr>
              <a:defRPr/>
            </a:pPr>
            <a:r>
              <a:rPr lang="pt-BR" sz="1050" baseline="0"/>
              <a:t>(*considerando-se a contratação de todas as obras)</a:t>
            </a:r>
            <a:endParaRPr lang="pt-BR" sz="1050"/>
          </a:p>
        </c:rich>
      </c:tx>
      <c:layout>
        <c:manualLayout>
          <c:xMode val="edge"/>
          <c:yMode val="edge"/>
          <c:x val="0.23641448982896149"/>
          <c:y val="0.2247317917687443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308040334077892E-2"/>
          <c:y val="0.34105162922855436"/>
          <c:w val="0.88395034232811664"/>
          <c:h val="0.50271611940130168"/>
        </c:manualLayout>
      </c:layout>
      <c:lineChart>
        <c:grouping val="stacked"/>
        <c:varyColors val="0"/>
        <c:ser>
          <c:idx val="1"/>
          <c:order val="0"/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1347874979649688E-3"/>
                  <c:y val="-2.210707395904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7ED-8BFC-6642D744E2EE}"/>
                </c:ext>
              </c:extLst>
            </c:dLbl>
            <c:dLbl>
              <c:idx val="2"/>
              <c:layout>
                <c:manualLayout>
                  <c:x val="-1.8827554159204826E-2"/>
                  <c:y val="-3.316061093856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7ED-8BFC-6642D744E2EE}"/>
                </c:ext>
              </c:extLst>
            </c:dLbl>
            <c:dLbl>
              <c:idx val="3"/>
              <c:layout>
                <c:manualLayout>
                  <c:x val="-1.3692766661239874E-2"/>
                  <c:y val="1.658030546928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7ED-8BFC-6642D744E2EE}"/>
                </c:ext>
              </c:extLst>
            </c:dLbl>
            <c:dLbl>
              <c:idx val="4"/>
              <c:layout>
                <c:manualLayout>
                  <c:x val="-8.5579791632749216E-3"/>
                  <c:y val="8.2901527346406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7ED-8BFC-6642D744E2EE}"/>
                </c:ext>
              </c:extLst>
            </c:dLbl>
            <c:dLbl>
              <c:idx val="5"/>
              <c:layout>
                <c:manualLayout>
                  <c:x val="-1.3692766661239874E-2"/>
                  <c:y val="-2.210707395904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7ED-8BFC-6642D744E2EE}"/>
                </c:ext>
              </c:extLst>
            </c:dLbl>
            <c:dLbl>
              <c:idx val="6"/>
              <c:layout>
                <c:manualLayout>
                  <c:x val="-8.5579791632749216E-3"/>
                  <c:y val="-1.381692122440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7ED-8BFC-6642D744E2EE}"/>
                </c:ext>
              </c:extLst>
            </c:dLbl>
            <c:dLbl>
              <c:idx val="7"/>
              <c:layout>
                <c:manualLayout>
                  <c:x val="-1.0269574995929969E-2"/>
                  <c:y val="-2.4870458203922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50-47ED-8BFC-6642D744E2EE}"/>
                </c:ext>
              </c:extLst>
            </c:dLbl>
            <c:dLbl>
              <c:idx val="8"/>
              <c:layout>
                <c:manualLayout>
                  <c:x val="-6.8463833306200003E-3"/>
                  <c:y val="1.105353697952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7ED-8BFC-6642D744E2EE}"/>
                </c:ext>
              </c:extLst>
            </c:dLbl>
            <c:dLbl>
              <c:idx val="9"/>
              <c:layout>
                <c:manualLayout>
                  <c:x val="-2.3962341657169782E-2"/>
                  <c:y val="-1.658030546928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7ED-8BFC-6642D744E2EE}"/>
                </c:ext>
              </c:extLst>
            </c:dLbl>
            <c:dLbl>
              <c:idx val="10"/>
              <c:layout>
                <c:manualLayout>
                  <c:x val="-1.0269574995929906E-2"/>
                  <c:y val="-2.210707395904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7ED-8BFC-6642D744E2EE}"/>
                </c:ext>
              </c:extLst>
            </c:dLbl>
            <c:dLbl>
              <c:idx val="11"/>
              <c:layout>
                <c:manualLayout>
                  <c:x val="-2.3962341657169782E-2"/>
                  <c:y val="2.210707395904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7ED-8BFC-6642D744E2EE}"/>
                </c:ext>
              </c:extLst>
            </c:dLbl>
            <c:dLbl>
              <c:idx val="12"/>
              <c:layout>
                <c:manualLayout>
                  <c:x val="-1.1981170828584891E-2"/>
                  <c:y val="1.381692122440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7ED-8BFC-6642D744E2EE}"/>
                </c:ext>
              </c:extLst>
            </c:dLbl>
            <c:dLbl>
              <c:idx val="13"/>
              <c:layout>
                <c:manualLayout>
                  <c:x val="-2.9097129155134734E-2"/>
                  <c:y val="-2.4870458203922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7ED-8BFC-6642D744E2EE}"/>
                </c:ext>
              </c:extLst>
            </c:dLbl>
            <c:dLbl>
              <c:idx val="14"/>
              <c:layout>
                <c:manualLayout>
                  <c:x val="-2.9097129155134734E-2"/>
                  <c:y val="2.210707395904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50-47ED-8BFC-6642D744E2EE}"/>
                </c:ext>
              </c:extLst>
            </c:dLbl>
            <c:dLbl>
              <c:idx val="15"/>
              <c:layout>
                <c:manualLayout>
                  <c:x val="-2.0539149991859813E-2"/>
                  <c:y val="2.763384244880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7ED-8BFC-6642D744E2EE}"/>
                </c:ext>
              </c:extLst>
            </c:dLbl>
            <c:dLbl>
              <c:idx val="16"/>
              <c:layout>
                <c:manualLayout>
                  <c:x val="-5.1347874979650789E-3"/>
                  <c:y val="2.7633842448802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7ED-8BFC-6642D744E2EE}"/>
                </c:ext>
              </c:extLst>
            </c:dLbl>
            <c:dLbl>
              <c:idx val="17"/>
              <c:layout>
                <c:manualLayout>
                  <c:x val="-5.1347874979649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7ED-8BFC-6642D744E2E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Plan1!$B$56:$B$73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Plan1!$C$56:$C$73</c:f>
              <c:numCache>
                <c:formatCode>0.00</c:formatCode>
                <c:ptCount val="18"/>
                <c:pt idx="0">
                  <c:v>1</c:v>
                </c:pt>
                <c:pt idx="1">
                  <c:v>7.7</c:v>
                </c:pt>
                <c:pt idx="2">
                  <c:v>0.8</c:v>
                </c:pt>
                <c:pt idx="3">
                  <c:v>2.2000000000000002</c:v>
                </c:pt>
                <c:pt idx="4">
                  <c:v>3.5</c:v>
                </c:pt>
                <c:pt idx="5">
                  <c:v>6.1</c:v>
                </c:pt>
                <c:pt idx="6">
                  <c:v>5</c:v>
                </c:pt>
                <c:pt idx="7">
                  <c:v>3</c:v>
                </c:pt>
                <c:pt idx="8">
                  <c:v>1.7</c:v>
                </c:pt>
                <c:pt idx="9">
                  <c:v>13.9</c:v>
                </c:pt>
                <c:pt idx="10">
                  <c:v>4.5</c:v>
                </c:pt>
                <c:pt idx="11">
                  <c:v>2.5</c:v>
                </c:pt>
                <c:pt idx="12">
                  <c:v>7</c:v>
                </c:pt>
                <c:pt idx="13">
                  <c:v>10.5</c:v>
                </c:pt>
                <c:pt idx="14">
                  <c:v>10.199999999999999</c:v>
                </c:pt>
                <c:pt idx="15">
                  <c:v>13.3</c:v>
                </c:pt>
                <c:pt idx="16">
                  <c:v>13.3</c:v>
                </c:pt>
                <c:pt idx="17">
                  <c:v>30.6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550-47ED-8BFC-6642D744E2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78776096"/>
        <c:axId val="-178778816"/>
      </c:lineChart>
      <c:catAx>
        <c:axId val="-1787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8778816"/>
        <c:crosses val="autoZero"/>
        <c:auto val="1"/>
        <c:lblAlgn val="ctr"/>
        <c:lblOffset val="100"/>
        <c:noMultiLvlLbl val="0"/>
      </c:catAx>
      <c:valAx>
        <c:axId val="-1787788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crossAx val="-1787760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2FBD8-2387-4F65-9C58-445B443974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B9A772-C6B6-4BDA-95F9-7B607EB500E0}">
      <dgm:prSet/>
      <dgm:spPr/>
      <dgm:t>
        <a:bodyPr/>
        <a:lstStyle/>
        <a:p>
          <a:pPr rtl="0"/>
          <a:r>
            <a:rPr lang="pt-BR" b="0" dirty="0"/>
            <a:t>Nos 9 anos até 2013, contratação de </a:t>
          </a:r>
          <a:r>
            <a:rPr lang="pt-BR" b="0" dirty="0" err="1"/>
            <a:t>PCHs</a:t>
          </a:r>
          <a:r>
            <a:rPr lang="pt-BR" b="0" dirty="0"/>
            <a:t> e </a:t>
          </a:r>
          <a:r>
            <a:rPr lang="pt-BR" b="0" dirty="0" err="1"/>
            <a:t>CGHs</a:t>
          </a:r>
          <a:r>
            <a:rPr lang="pt-BR" b="0" dirty="0"/>
            <a:t> foi de 1,25% contra:</a:t>
          </a:r>
          <a:endParaRPr lang="pt-BR" dirty="0"/>
        </a:p>
      </dgm:t>
    </dgm:pt>
    <dgm:pt modelId="{9F41E667-398F-4E74-A899-C7D18FE1BA75}" type="parTrans" cxnId="{F2C345AC-DCDD-4BFA-AE3D-76676345D51A}">
      <dgm:prSet/>
      <dgm:spPr/>
      <dgm:t>
        <a:bodyPr/>
        <a:lstStyle/>
        <a:p>
          <a:endParaRPr lang="pt-BR"/>
        </a:p>
      </dgm:t>
    </dgm:pt>
    <dgm:pt modelId="{A5AFB331-C8C3-4944-8531-6740F610E53D}" type="sibTrans" cxnId="{F2C345AC-DCDD-4BFA-AE3D-76676345D51A}">
      <dgm:prSet/>
      <dgm:spPr/>
      <dgm:t>
        <a:bodyPr/>
        <a:lstStyle/>
        <a:p>
          <a:endParaRPr lang="pt-BR"/>
        </a:p>
      </dgm:t>
    </dgm:pt>
    <dgm:pt modelId="{08B9F7CF-CB26-40E1-B2A7-C3053503F916}">
      <dgm:prSet custT="1"/>
      <dgm:spPr/>
      <dgm:t>
        <a:bodyPr/>
        <a:lstStyle/>
        <a:p>
          <a:pPr rtl="0"/>
          <a:r>
            <a:rPr lang="pt-BR" sz="1600" dirty="0">
              <a:solidFill>
                <a:schemeClr val="accent1">
                  <a:lumMod val="75000"/>
                </a:schemeClr>
              </a:solidFill>
            </a:rPr>
            <a:t>37% de </a:t>
          </a:r>
          <a:r>
            <a:rPr lang="pt-BR" sz="1600" dirty="0" err="1">
              <a:solidFill>
                <a:schemeClr val="accent1">
                  <a:lumMod val="75000"/>
                </a:schemeClr>
              </a:solidFill>
            </a:rPr>
            <a:t>UTEs</a:t>
          </a:r>
          <a:r>
            <a:rPr lang="pt-BR" sz="1600" dirty="0">
              <a:solidFill>
                <a:schemeClr val="accent1">
                  <a:lumMod val="75000"/>
                </a:schemeClr>
              </a:solidFill>
            </a:rPr>
            <a:t> Fósseis, 33% - </a:t>
          </a:r>
          <a:r>
            <a:rPr lang="pt-BR" sz="1600" dirty="0" err="1">
              <a:solidFill>
                <a:schemeClr val="accent1">
                  <a:lumMod val="75000"/>
                </a:schemeClr>
              </a:solidFill>
            </a:rPr>
            <a:t>UHEs</a:t>
          </a:r>
          <a:r>
            <a:rPr lang="pt-BR" sz="1600" dirty="0">
              <a:solidFill>
                <a:schemeClr val="accent1">
                  <a:lumMod val="75000"/>
                </a:schemeClr>
              </a:solidFill>
            </a:rPr>
            <a:t>, 18% - Eólicas, 10% - Biomassa e 1% - solar;</a:t>
          </a:r>
        </a:p>
      </dgm:t>
    </dgm:pt>
    <dgm:pt modelId="{B6616BCD-2062-4A6C-BD2D-63F9AB26E15E}" type="parTrans" cxnId="{9C2E7BE1-999E-4B88-BF94-23F243582A9A}">
      <dgm:prSet/>
      <dgm:spPr/>
      <dgm:t>
        <a:bodyPr/>
        <a:lstStyle/>
        <a:p>
          <a:endParaRPr lang="pt-BR"/>
        </a:p>
      </dgm:t>
    </dgm:pt>
    <dgm:pt modelId="{1F39E982-4D12-472D-BC15-1A334E303A50}" type="sibTrans" cxnId="{9C2E7BE1-999E-4B88-BF94-23F243582A9A}">
      <dgm:prSet/>
      <dgm:spPr/>
      <dgm:t>
        <a:bodyPr/>
        <a:lstStyle/>
        <a:p>
          <a:endParaRPr lang="pt-BR"/>
        </a:p>
      </dgm:t>
    </dgm:pt>
    <dgm:pt modelId="{2EFE00EF-DBF8-4DA5-BAB4-1615CD608551}">
      <dgm:prSet/>
      <dgm:spPr/>
      <dgm:t>
        <a:bodyPr/>
        <a:lstStyle/>
        <a:p>
          <a:pPr rtl="0"/>
          <a:r>
            <a:rPr lang="pt-BR" b="0" dirty="0"/>
            <a:t>Últimos 2 anos (2014/15) contratação de </a:t>
          </a:r>
          <a:r>
            <a:rPr lang="pt-BR" b="0" dirty="0" err="1"/>
            <a:t>PCHs</a:t>
          </a:r>
          <a:r>
            <a:rPr lang="pt-BR" b="0" dirty="0"/>
            <a:t> e </a:t>
          </a:r>
          <a:r>
            <a:rPr lang="pt-BR" b="0" dirty="0" err="1"/>
            <a:t>CGHs</a:t>
          </a:r>
          <a:r>
            <a:rPr lang="pt-BR" b="0" dirty="0"/>
            <a:t> foi 2,07% (274,4MW):</a:t>
          </a:r>
          <a:endParaRPr lang="pt-BR" dirty="0"/>
        </a:p>
      </dgm:t>
    </dgm:pt>
    <dgm:pt modelId="{87B34CC6-861D-4E05-BF8C-432839F8404F}" type="parTrans" cxnId="{D8CEAB13-EDE9-4180-B1D5-82DAFE52A306}">
      <dgm:prSet/>
      <dgm:spPr/>
      <dgm:t>
        <a:bodyPr/>
        <a:lstStyle/>
        <a:p>
          <a:endParaRPr lang="pt-BR"/>
        </a:p>
      </dgm:t>
    </dgm:pt>
    <dgm:pt modelId="{FB16654E-629E-49AB-BCF9-1E5690EAD42A}" type="sibTrans" cxnId="{D8CEAB13-EDE9-4180-B1D5-82DAFE52A306}">
      <dgm:prSet/>
      <dgm:spPr/>
      <dgm:t>
        <a:bodyPr/>
        <a:lstStyle/>
        <a:p>
          <a:endParaRPr lang="pt-BR"/>
        </a:p>
      </dgm:t>
    </dgm:pt>
    <dgm:pt modelId="{BE6CFCA1-0885-4E0B-99BD-8F630B99888D}" type="pres">
      <dgm:prSet presAssocID="{EA42FBD8-2387-4F65-9C58-445B4439744D}" presName="linear" presStyleCnt="0">
        <dgm:presLayoutVars>
          <dgm:animLvl val="lvl"/>
          <dgm:resizeHandles val="exact"/>
        </dgm:presLayoutVars>
      </dgm:prSet>
      <dgm:spPr/>
    </dgm:pt>
    <dgm:pt modelId="{07C0B006-552C-4036-9011-F4ABEB607CBF}" type="pres">
      <dgm:prSet presAssocID="{5DB9A772-C6B6-4BDA-95F9-7B607EB500E0}" presName="parentText" presStyleLbl="node1" presStyleIdx="0" presStyleCnt="2" custScaleY="62818" custLinFactNeighborX="-3063" custLinFactNeighborY="-23107">
        <dgm:presLayoutVars>
          <dgm:chMax val="0"/>
          <dgm:bulletEnabled val="1"/>
        </dgm:presLayoutVars>
      </dgm:prSet>
      <dgm:spPr/>
    </dgm:pt>
    <dgm:pt modelId="{447CFFA3-0D05-4BB8-8FE6-A9DAE1B6565E}" type="pres">
      <dgm:prSet presAssocID="{5DB9A772-C6B6-4BDA-95F9-7B607EB500E0}" presName="childText" presStyleLbl="revTx" presStyleIdx="0" presStyleCnt="1">
        <dgm:presLayoutVars>
          <dgm:bulletEnabled val="1"/>
        </dgm:presLayoutVars>
      </dgm:prSet>
      <dgm:spPr/>
    </dgm:pt>
    <dgm:pt modelId="{D65F9C8B-AFB0-4336-A81E-2E5D18A3441C}" type="pres">
      <dgm:prSet presAssocID="{2EFE00EF-DBF8-4DA5-BAB4-1615CD608551}" presName="parentText" presStyleLbl="node1" presStyleIdx="1" presStyleCnt="2" custScaleY="51278">
        <dgm:presLayoutVars>
          <dgm:chMax val="0"/>
          <dgm:bulletEnabled val="1"/>
        </dgm:presLayoutVars>
      </dgm:prSet>
      <dgm:spPr/>
    </dgm:pt>
  </dgm:ptLst>
  <dgm:cxnLst>
    <dgm:cxn modelId="{89AF581D-09C9-44B9-A6B3-7051BA427017}" type="presOf" srcId="{5DB9A772-C6B6-4BDA-95F9-7B607EB500E0}" destId="{07C0B006-552C-4036-9011-F4ABEB607CBF}" srcOrd="0" destOrd="0" presId="urn:microsoft.com/office/officeart/2005/8/layout/vList2"/>
    <dgm:cxn modelId="{D8CEAB13-EDE9-4180-B1D5-82DAFE52A306}" srcId="{EA42FBD8-2387-4F65-9C58-445B4439744D}" destId="{2EFE00EF-DBF8-4DA5-BAB4-1615CD608551}" srcOrd="1" destOrd="0" parTransId="{87B34CC6-861D-4E05-BF8C-432839F8404F}" sibTransId="{FB16654E-629E-49AB-BCF9-1E5690EAD42A}"/>
    <dgm:cxn modelId="{F2C345AC-DCDD-4BFA-AE3D-76676345D51A}" srcId="{EA42FBD8-2387-4F65-9C58-445B4439744D}" destId="{5DB9A772-C6B6-4BDA-95F9-7B607EB500E0}" srcOrd="0" destOrd="0" parTransId="{9F41E667-398F-4E74-A899-C7D18FE1BA75}" sibTransId="{A5AFB331-C8C3-4944-8531-6740F610E53D}"/>
    <dgm:cxn modelId="{61889EAC-A895-4D10-93D5-F0B04D787828}" type="presOf" srcId="{EA42FBD8-2387-4F65-9C58-445B4439744D}" destId="{BE6CFCA1-0885-4E0B-99BD-8F630B99888D}" srcOrd="0" destOrd="0" presId="urn:microsoft.com/office/officeart/2005/8/layout/vList2"/>
    <dgm:cxn modelId="{2A90FA97-2A9C-4776-80F3-8B7EA93E0494}" type="presOf" srcId="{2EFE00EF-DBF8-4DA5-BAB4-1615CD608551}" destId="{D65F9C8B-AFB0-4336-A81E-2E5D18A3441C}" srcOrd="0" destOrd="0" presId="urn:microsoft.com/office/officeart/2005/8/layout/vList2"/>
    <dgm:cxn modelId="{55E3DC46-D6C4-440B-B2C6-7AC646032B96}" type="presOf" srcId="{08B9F7CF-CB26-40E1-B2A7-C3053503F916}" destId="{447CFFA3-0D05-4BB8-8FE6-A9DAE1B6565E}" srcOrd="0" destOrd="0" presId="urn:microsoft.com/office/officeart/2005/8/layout/vList2"/>
    <dgm:cxn modelId="{9C2E7BE1-999E-4B88-BF94-23F243582A9A}" srcId="{5DB9A772-C6B6-4BDA-95F9-7B607EB500E0}" destId="{08B9F7CF-CB26-40E1-B2A7-C3053503F916}" srcOrd="0" destOrd="0" parTransId="{B6616BCD-2062-4A6C-BD2D-63F9AB26E15E}" sibTransId="{1F39E982-4D12-472D-BC15-1A334E303A50}"/>
    <dgm:cxn modelId="{1EF97871-F0FE-430F-B81F-80C0A2D37F33}" type="presParOf" srcId="{BE6CFCA1-0885-4E0B-99BD-8F630B99888D}" destId="{07C0B006-552C-4036-9011-F4ABEB607CBF}" srcOrd="0" destOrd="0" presId="urn:microsoft.com/office/officeart/2005/8/layout/vList2"/>
    <dgm:cxn modelId="{387C6D90-98A0-46A6-93EF-A8F7DD089C28}" type="presParOf" srcId="{BE6CFCA1-0885-4E0B-99BD-8F630B99888D}" destId="{447CFFA3-0D05-4BB8-8FE6-A9DAE1B6565E}" srcOrd="1" destOrd="0" presId="urn:microsoft.com/office/officeart/2005/8/layout/vList2"/>
    <dgm:cxn modelId="{70DF0B08-0B56-47FE-AEA8-C55B6D039FED}" type="presParOf" srcId="{BE6CFCA1-0885-4E0B-99BD-8F630B99888D}" destId="{D65F9C8B-AFB0-4336-A81E-2E5D18A344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3A4A8-5837-4364-9E97-13187F64578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F0E9D7-B716-4069-B90E-57F26602D096}">
      <dgm:prSet/>
      <dgm:spPr/>
      <dgm:t>
        <a:bodyPr/>
        <a:lstStyle/>
        <a:p>
          <a:pPr rtl="0"/>
          <a:r>
            <a:rPr lang="pt-BR" b="0" dirty="0"/>
            <a:t>Continuar contratando apenas 120MW/ano da fonte que:</a:t>
          </a:r>
          <a:endParaRPr lang="pt-BR" dirty="0"/>
        </a:p>
      </dgm:t>
    </dgm:pt>
    <dgm:pt modelId="{DBF2AB2F-B5A7-4C6C-9EB3-3B84B2B0B2E2}" type="parTrans" cxnId="{15A55640-06F9-47FD-846E-BBFA6A135D4C}">
      <dgm:prSet/>
      <dgm:spPr/>
      <dgm:t>
        <a:bodyPr/>
        <a:lstStyle/>
        <a:p>
          <a:endParaRPr lang="pt-BR"/>
        </a:p>
      </dgm:t>
    </dgm:pt>
    <dgm:pt modelId="{EBE5D90B-A811-4E5E-A411-ADE69CC6E17F}" type="sibTrans" cxnId="{15A55640-06F9-47FD-846E-BBFA6A135D4C}">
      <dgm:prSet/>
      <dgm:spPr/>
      <dgm:t>
        <a:bodyPr/>
        <a:lstStyle/>
        <a:p>
          <a:endParaRPr lang="pt-BR"/>
        </a:p>
      </dgm:t>
    </dgm:pt>
    <dgm:pt modelId="{92B01C98-3330-42E4-914A-3B1A73C6EE87}">
      <dgm:prSet custT="1"/>
      <dgm:spPr/>
      <dgm:t>
        <a:bodyPr/>
        <a:lstStyle/>
        <a:p>
          <a:pPr rtl="0"/>
          <a:endParaRPr lang="pt-BR" sz="105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819F6-B527-4016-8637-75AA23D89A47}" type="parTrans" cxnId="{9A1B64A1-FCFC-4B78-9555-D24CBB9819A3}">
      <dgm:prSet/>
      <dgm:spPr/>
      <dgm:t>
        <a:bodyPr/>
        <a:lstStyle/>
        <a:p>
          <a:endParaRPr lang="pt-BR"/>
        </a:p>
      </dgm:t>
    </dgm:pt>
    <dgm:pt modelId="{DEB90476-B5F9-44BE-B3CB-81F057734873}" type="sibTrans" cxnId="{9A1B64A1-FCFC-4B78-9555-D24CBB9819A3}">
      <dgm:prSet/>
      <dgm:spPr/>
      <dgm:t>
        <a:bodyPr/>
        <a:lstStyle/>
        <a:p>
          <a:endParaRPr lang="pt-BR"/>
        </a:p>
      </dgm:t>
    </dgm:pt>
    <dgm:pt modelId="{07CB84B8-2479-4FF4-9CCE-59B89E600914}">
      <dgm:prSet/>
      <dgm:spPr/>
      <dgm:t>
        <a:bodyPr/>
        <a:lstStyle/>
        <a:p>
          <a:pPr rtl="0"/>
          <a:r>
            <a:rPr lang="pt-BR" b="0" dirty="0"/>
            <a:t>Baixo volume de contratação de </a:t>
          </a:r>
          <a:r>
            <a:rPr lang="pt-BR" b="0" dirty="0" err="1"/>
            <a:t>PCHs</a:t>
          </a:r>
          <a:r>
            <a:rPr lang="pt-BR" b="0" dirty="0"/>
            <a:t>/</a:t>
          </a:r>
          <a:r>
            <a:rPr lang="pt-BR" b="0" dirty="0" err="1"/>
            <a:t>CGHs</a:t>
          </a:r>
          <a:r>
            <a:rPr lang="pt-BR" b="0" dirty="0"/>
            <a:t> não é do interesse:</a:t>
          </a:r>
          <a:endParaRPr lang="pt-BR" dirty="0"/>
        </a:p>
      </dgm:t>
    </dgm:pt>
    <dgm:pt modelId="{2850F48D-BDD8-4C06-BA5E-7A51334220F4}" type="parTrans" cxnId="{85AE591A-8629-4DBA-BF59-1D8F97122759}">
      <dgm:prSet/>
      <dgm:spPr/>
      <dgm:t>
        <a:bodyPr/>
        <a:lstStyle/>
        <a:p>
          <a:endParaRPr lang="pt-BR"/>
        </a:p>
      </dgm:t>
    </dgm:pt>
    <dgm:pt modelId="{5CC83A7D-D603-417B-B0E3-EA17CD5F3977}" type="sibTrans" cxnId="{85AE591A-8629-4DBA-BF59-1D8F97122759}">
      <dgm:prSet/>
      <dgm:spPr/>
      <dgm:t>
        <a:bodyPr/>
        <a:lstStyle/>
        <a:p>
          <a:endParaRPr lang="pt-BR"/>
        </a:p>
      </dgm:t>
    </dgm:pt>
    <dgm:pt modelId="{257CB0D8-BA73-4D7F-8C6A-D7475018F966}" type="pres">
      <dgm:prSet presAssocID="{68D3A4A8-5837-4364-9E97-13187F64578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ECA24D7-02E0-4A79-A655-01E11D912B5B}" type="pres">
      <dgm:prSet presAssocID="{68D3A4A8-5837-4364-9E97-13187F64578D}" presName="cycle" presStyleCnt="0"/>
      <dgm:spPr/>
    </dgm:pt>
    <dgm:pt modelId="{E9BA227F-4814-4D89-8CBF-3F4138AD6E15}" type="pres">
      <dgm:prSet presAssocID="{68D3A4A8-5837-4364-9E97-13187F64578D}" presName="centerShape" presStyleCnt="0"/>
      <dgm:spPr/>
    </dgm:pt>
    <dgm:pt modelId="{25C6D2FD-A956-4C41-A160-261052E89D75}" type="pres">
      <dgm:prSet presAssocID="{68D3A4A8-5837-4364-9E97-13187F64578D}" presName="connSite" presStyleLbl="node1" presStyleIdx="0" presStyleCnt="3"/>
      <dgm:spPr/>
    </dgm:pt>
    <dgm:pt modelId="{03F8676D-1EC5-4878-AC93-782184149725}" type="pres">
      <dgm:prSet presAssocID="{68D3A4A8-5837-4364-9E97-13187F64578D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E794CE-0ADE-4026-991E-D94BBA923F03}" type="pres">
      <dgm:prSet presAssocID="{DBF2AB2F-B5A7-4C6C-9EB3-3B84B2B0B2E2}" presName="Name25" presStyleLbl="parChTrans1D1" presStyleIdx="0" presStyleCnt="2"/>
      <dgm:spPr/>
    </dgm:pt>
    <dgm:pt modelId="{E46E042B-EC09-43D6-9A58-FF390AAC3B30}" type="pres">
      <dgm:prSet presAssocID="{6FF0E9D7-B716-4069-B90E-57F26602D096}" presName="node" presStyleCnt="0"/>
      <dgm:spPr/>
    </dgm:pt>
    <dgm:pt modelId="{F4095E8C-761A-4F99-A9F8-09C9F8AEEA23}" type="pres">
      <dgm:prSet presAssocID="{6FF0E9D7-B716-4069-B90E-57F26602D096}" presName="parentNode" presStyleLbl="node1" presStyleIdx="1" presStyleCnt="3" custScaleX="76571" custScaleY="78408" custLinFactNeighborX="-9517" custLinFactNeighborY="14955">
        <dgm:presLayoutVars>
          <dgm:chMax val="1"/>
          <dgm:bulletEnabled val="1"/>
        </dgm:presLayoutVars>
      </dgm:prSet>
      <dgm:spPr/>
    </dgm:pt>
    <dgm:pt modelId="{87E22E7A-1226-411A-81EE-43EBEB0B00CA}" type="pres">
      <dgm:prSet presAssocID="{6FF0E9D7-B716-4069-B90E-57F26602D096}" presName="childNode" presStyleLbl="revTx" presStyleIdx="0" presStyleCnt="1">
        <dgm:presLayoutVars>
          <dgm:bulletEnabled val="1"/>
        </dgm:presLayoutVars>
      </dgm:prSet>
      <dgm:spPr/>
    </dgm:pt>
    <dgm:pt modelId="{BD08C113-8665-4C0E-8F27-D1CC5E6D10C5}" type="pres">
      <dgm:prSet presAssocID="{2850F48D-BDD8-4C06-BA5E-7A51334220F4}" presName="Name25" presStyleLbl="parChTrans1D1" presStyleIdx="1" presStyleCnt="2"/>
      <dgm:spPr/>
    </dgm:pt>
    <dgm:pt modelId="{0DE0E83B-2A83-4F40-AC15-C303C401BE99}" type="pres">
      <dgm:prSet presAssocID="{07CB84B8-2479-4FF4-9CCE-59B89E600914}" presName="node" presStyleCnt="0"/>
      <dgm:spPr/>
    </dgm:pt>
    <dgm:pt modelId="{B047794D-493F-40A0-84D1-26D62B010033}" type="pres">
      <dgm:prSet presAssocID="{07CB84B8-2479-4FF4-9CCE-59B89E600914}" presName="parentNode" presStyleLbl="node1" presStyleIdx="2" presStyleCnt="3" custScaleX="80394" custScaleY="90028" custLinFactNeighborX="3206">
        <dgm:presLayoutVars>
          <dgm:chMax val="1"/>
          <dgm:bulletEnabled val="1"/>
        </dgm:presLayoutVars>
      </dgm:prSet>
      <dgm:spPr/>
    </dgm:pt>
    <dgm:pt modelId="{7084392F-6E35-47A4-B39C-589846857691}" type="pres">
      <dgm:prSet presAssocID="{07CB84B8-2479-4FF4-9CCE-59B89E600914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87FEC8F-C53F-4C21-9804-87F9FE56B0BB}" type="presOf" srcId="{92B01C98-3330-42E4-914A-3B1A73C6EE87}" destId="{87E22E7A-1226-411A-81EE-43EBEB0B00CA}" srcOrd="0" destOrd="0" presId="urn:microsoft.com/office/officeart/2005/8/layout/radial2"/>
    <dgm:cxn modelId="{DDFFC2C0-3C7A-4D8A-88F5-50A780610192}" type="presOf" srcId="{DBF2AB2F-B5A7-4C6C-9EB3-3B84B2B0B2E2}" destId="{3DE794CE-0ADE-4026-991E-D94BBA923F03}" srcOrd="0" destOrd="0" presId="urn:microsoft.com/office/officeart/2005/8/layout/radial2"/>
    <dgm:cxn modelId="{BBCCD88B-44C8-44B0-9231-7485CA6AB181}" type="presOf" srcId="{68D3A4A8-5837-4364-9E97-13187F64578D}" destId="{257CB0D8-BA73-4D7F-8C6A-D7475018F966}" srcOrd="0" destOrd="0" presId="urn:microsoft.com/office/officeart/2005/8/layout/radial2"/>
    <dgm:cxn modelId="{0B341F41-8ECE-49ED-A04F-3A7342E8F38B}" type="presOf" srcId="{2850F48D-BDD8-4C06-BA5E-7A51334220F4}" destId="{BD08C113-8665-4C0E-8F27-D1CC5E6D10C5}" srcOrd="0" destOrd="0" presId="urn:microsoft.com/office/officeart/2005/8/layout/radial2"/>
    <dgm:cxn modelId="{85AE591A-8629-4DBA-BF59-1D8F97122759}" srcId="{68D3A4A8-5837-4364-9E97-13187F64578D}" destId="{07CB84B8-2479-4FF4-9CCE-59B89E600914}" srcOrd="1" destOrd="0" parTransId="{2850F48D-BDD8-4C06-BA5E-7A51334220F4}" sibTransId="{5CC83A7D-D603-417B-B0E3-EA17CD5F3977}"/>
    <dgm:cxn modelId="{2CF4265D-3469-4719-A94D-A51B59CE1A7C}" type="presOf" srcId="{6FF0E9D7-B716-4069-B90E-57F26602D096}" destId="{F4095E8C-761A-4F99-A9F8-09C9F8AEEA23}" srcOrd="0" destOrd="0" presId="urn:microsoft.com/office/officeart/2005/8/layout/radial2"/>
    <dgm:cxn modelId="{15A55640-06F9-47FD-846E-BBFA6A135D4C}" srcId="{68D3A4A8-5837-4364-9E97-13187F64578D}" destId="{6FF0E9D7-B716-4069-B90E-57F26602D096}" srcOrd="0" destOrd="0" parTransId="{DBF2AB2F-B5A7-4C6C-9EB3-3B84B2B0B2E2}" sibTransId="{EBE5D90B-A811-4E5E-A411-ADE69CC6E17F}"/>
    <dgm:cxn modelId="{2C285510-5B1F-43A9-8CBA-DC7FA39C1E5F}" type="presOf" srcId="{07CB84B8-2479-4FF4-9CCE-59B89E600914}" destId="{B047794D-493F-40A0-84D1-26D62B010033}" srcOrd="0" destOrd="0" presId="urn:microsoft.com/office/officeart/2005/8/layout/radial2"/>
    <dgm:cxn modelId="{9A1B64A1-FCFC-4B78-9555-D24CBB9819A3}" srcId="{6FF0E9D7-B716-4069-B90E-57F26602D096}" destId="{92B01C98-3330-42E4-914A-3B1A73C6EE87}" srcOrd="0" destOrd="0" parTransId="{541819F6-B527-4016-8637-75AA23D89A47}" sibTransId="{DEB90476-B5F9-44BE-B3CB-81F057734873}"/>
    <dgm:cxn modelId="{23D2BD84-02D6-4786-B147-F5DB065AB65D}" type="presParOf" srcId="{257CB0D8-BA73-4D7F-8C6A-D7475018F966}" destId="{3ECA24D7-02E0-4A79-A655-01E11D912B5B}" srcOrd="0" destOrd="0" presId="urn:microsoft.com/office/officeart/2005/8/layout/radial2"/>
    <dgm:cxn modelId="{60E85F79-9036-4805-86E4-93D9D0A6B151}" type="presParOf" srcId="{3ECA24D7-02E0-4A79-A655-01E11D912B5B}" destId="{E9BA227F-4814-4D89-8CBF-3F4138AD6E15}" srcOrd="0" destOrd="0" presId="urn:microsoft.com/office/officeart/2005/8/layout/radial2"/>
    <dgm:cxn modelId="{A8BDCE4D-6CE7-4162-BEA0-6D96C46C2E59}" type="presParOf" srcId="{E9BA227F-4814-4D89-8CBF-3F4138AD6E15}" destId="{25C6D2FD-A956-4C41-A160-261052E89D75}" srcOrd="0" destOrd="0" presId="urn:microsoft.com/office/officeart/2005/8/layout/radial2"/>
    <dgm:cxn modelId="{725C9B96-F317-4324-8620-DEB1821FFFA6}" type="presParOf" srcId="{E9BA227F-4814-4D89-8CBF-3F4138AD6E15}" destId="{03F8676D-1EC5-4878-AC93-782184149725}" srcOrd="1" destOrd="0" presId="urn:microsoft.com/office/officeart/2005/8/layout/radial2"/>
    <dgm:cxn modelId="{75A72C82-0FEA-44FD-B2CE-BFEF4F6740A1}" type="presParOf" srcId="{3ECA24D7-02E0-4A79-A655-01E11D912B5B}" destId="{3DE794CE-0ADE-4026-991E-D94BBA923F03}" srcOrd="1" destOrd="0" presId="urn:microsoft.com/office/officeart/2005/8/layout/radial2"/>
    <dgm:cxn modelId="{7211EC4D-7E00-4938-A50F-D71F76A55E34}" type="presParOf" srcId="{3ECA24D7-02E0-4A79-A655-01E11D912B5B}" destId="{E46E042B-EC09-43D6-9A58-FF390AAC3B30}" srcOrd="2" destOrd="0" presId="urn:microsoft.com/office/officeart/2005/8/layout/radial2"/>
    <dgm:cxn modelId="{2BFBFA9D-7C91-4FA0-93E2-7B60F41466CF}" type="presParOf" srcId="{E46E042B-EC09-43D6-9A58-FF390AAC3B30}" destId="{F4095E8C-761A-4F99-A9F8-09C9F8AEEA23}" srcOrd="0" destOrd="0" presId="urn:microsoft.com/office/officeart/2005/8/layout/radial2"/>
    <dgm:cxn modelId="{1EE7855A-2B55-4B9F-9824-BCF2E2405249}" type="presParOf" srcId="{E46E042B-EC09-43D6-9A58-FF390AAC3B30}" destId="{87E22E7A-1226-411A-81EE-43EBEB0B00CA}" srcOrd="1" destOrd="0" presId="urn:microsoft.com/office/officeart/2005/8/layout/radial2"/>
    <dgm:cxn modelId="{3B8C49C1-97C6-49FA-B94F-26DB363E21E0}" type="presParOf" srcId="{3ECA24D7-02E0-4A79-A655-01E11D912B5B}" destId="{BD08C113-8665-4C0E-8F27-D1CC5E6D10C5}" srcOrd="3" destOrd="0" presId="urn:microsoft.com/office/officeart/2005/8/layout/radial2"/>
    <dgm:cxn modelId="{37250296-0F63-4863-80ED-CB66A347DA9C}" type="presParOf" srcId="{3ECA24D7-02E0-4A79-A655-01E11D912B5B}" destId="{0DE0E83B-2A83-4F40-AC15-C303C401BE99}" srcOrd="4" destOrd="0" presId="urn:microsoft.com/office/officeart/2005/8/layout/radial2"/>
    <dgm:cxn modelId="{3E010359-0E04-4187-A0E5-0AA7C62BABAC}" type="presParOf" srcId="{0DE0E83B-2A83-4F40-AC15-C303C401BE99}" destId="{B047794D-493F-40A0-84D1-26D62B010033}" srcOrd="0" destOrd="0" presId="urn:microsoft.com/office/officeart/2005/8/layout/radial2"/>
    <dgm:cxn modelId="{1085AD2C-758F-4B67-8214-DB524106AD23}" type="presParOf" srcId="{0DE0E83B-2A83-4F40-AC15-C303C401BE99}" destId="{7084392F-6E35-47A4-B39C-58984685769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0B006-552C-4036-9011-F4ABEB607CBF}">
      <dsp:nvSpPr>
        <dsp:cNvPr id="0" name=""/>
        <dsp:cNvSpPr/>
      </dsp:nvSpPr>
      <dsp:spPr>
        <a:xfrm>
          <a:off x="0" y="0"/>
          <a:ext cx="8645350" cy="574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 dirty="0"/>
            <a:t>Nos 9 anos até 2013, contratação de </a:t>
          </a:r>
          <a:r>
            <a:rPr lang="pt-BR" sz="1900" b="0" kern="1200" dirty="0" err="1"/>
            <a:t>PCHs</a:t>
          </a:r>
          <a:r>
            <a:rPr lang="pt-BR" sz="1900" b="0" kern="1200" dirty="0"/>
            <a:t> e </a:t>
          </a:r>
          <a:r>
            <a:rPr lang="pt-BR" sz="1900" b="0" kern="1200" dirty="0" err="1"/>
            <a:t>CGHs</a:t>
          </a:r>
          <a:r>
            <a:rPr lang="pt-BR" sz="1900" b="0" kern="1200" dirty="0"/>
            <a:t> foi de 1,25% contra:</a:t>
          </a:r>
          <a:endParaRPr lang="pt-BR" sz="1900" kern="1200" dirty="0"/>
        </a:p>
      </dsp:txBody>
      <dsp:txXfrm>
        <a:off x="28057" y="28057"/>
        <a:ext cx="8589236" cy="518633"/>
      </dsp:txXfrm>
    </dsp:sp>
    <dsp:sp modelId="{447CFFA3-0D05-4BB8-8FE6-A9DAE1B6565E}">
      <dsp:nvSpPr>
        <dsp:cNvPr id="0" name=""/>
        <dsp:cNvSpPr/>
      </dsp:nvSpPr>
      <dsp:spPr>
        <a:xfrm>
          <a:off x="0" y="603739"/>
          <a:ext cx="8645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>
              <a:solidFill>
                <a:schemeClr val="accent1">
                  <a:lumMod val="75000"/>
                </a:schemeClr>
              </a:solidFill>
            </a:rPr>
            <a:t>37% de </a:t>
          </a:r>
          <a:r>
            <a:rPr lang="pt-BR" sz="1600" kern="1200" dirty="0" err="1">
              <a:solidFill>
                <a:schemeClr val="accent1">
                  <a:lumMod val="75000"/>
                </a:schemeClr>
              </a:solidFill>
            </a:rPr>
            <a:t>UTEs</a:t>
          </a:r>
          <a:r>
            <a:rPr lang="pt-BR" sz="1600" kern="1200" dirty="0">
              <a:solidFill>
                <a:schemeClr val="accent1">
                  <a:lumMod val="75000"/>
                </a:schemeClr>
              </a:solidFill>
            </a:rPr>
            <a:t> Fósseis, 33% - </a:t>
          </a:r>
          <a:r>
            <a:rPr lang="pt-BR" sz="1600" kern="1200" dirty="0" err="1">
              <a:solidFill>
                <a:schemeClr val="accent1">
                  <a:lumMod val="75000"/>
                </a:schemeClr>
              </a:solidFill>
            </a:rPr>
            <a:t>UHEs</a:t>
          </a:r>
          <a:r>
            <a:rPr lang="pt-BR" sz="1600" kern="1200" dirty="0">
              <a:solidFill>
                <a:schemeClr val="accent1">
                  <a:lumMod val="75000"/>
                </a:schemeClr>
              </a:solidFill>
            </a:rPr>
            <a:t>, 18% - Eólicas, 10% - Biomassa e 1% - solar;</a:t>
          </a:r>
        </a:p>
      </dsp:txBody>
      <dsp:txXfrm>
        <a:off x="0" y="603739"/>
        <a:ext cx="8645350" cy="380880"/>
      </dsp:txXfrm>
    </dsp:sp>
    <dsp:sp modelId="{D65F9C8B-AFB0-4336-A81E-2E5D18A3441C}">
      <dsp:nvSpPr>
        <dsp:cNvPr id="0" name=""/>
        <dsp:cNvSpPr/>
      </dsp:nvSpPr>
      <dsp:spPr>
        <a:xfrm>
          <a:off x="0" y="984619"/>
          <a:ext cx="8645350" cy="469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 dirty="0"/>
            <a:t>Últimos 2 anos (2014/15) contratação de </a:t>
          </a:r>
          <a:r>
            <a:rPr lang="pt-BR" sz="1900" b="0" kern="1200" dirty="0" err="1"/>
            <a:t>PCHs</a:t>
          </a:r>
          <a:r>
            <a:rPr lang="pt-BR" sz="1900" b="0" kern="1200" dirty="0"/>
            <a:t> e </a:t>
          </a:r>
          <a:r>
            <a:rPr lang="pt-BR" sz="1900" b="0" kern="1200" dirty="0" err="1"/>
            <a:t>CGHs</a:t>
          </a:r>
          <a:r>
            <a:rPr lang="pt-BR" sz="1900" b="0" kern="1200" dirty="0"/>
            <a:t> foi 2,07% (274,4MW):</a:t>
          </a:r>
          <a:endParaRPr lang="pt-BR" sz="1900" kern="1200" dirty="0"/>
        </a:p>
      </dsp:txBody>
      <dsp:txXfrm>
        <a:off x="22903" y="1007522"/>
        <a:ext cx="8599544" cy="42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8C113-8665-4C0E-8F27-D1CC5E6D10C5}">
      <dsp:nvSpPr>
        <dsp:cNvPr id="0" name=""/>
        <dsp:cNvSpPr/>
      </dsp:nvSpPr>
      <dsp:spPr>
        <a:xfrm rot="1637350">
          <a:off x="2332338" y="3469908"/>
          <a:ext cx="1011907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1011907" y="35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794CE-0ADE-4026-991E-D94BBA923F03}">
      <dsp:nvSpPr>
        <dsp:cNvPr id="0" name=""/>
        <dsp:cNvSpPr/>
      </dsp:nvSpPr>
      <dsp:spPr>
        <a:xfrm rot="19913855">
          <a:off x="2339474" y="2033273"/>
          <a:ext cx="834238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834238" y="35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8676D-1EC5-4878-AC93-782184149725}">
      <dsp:nvSpPr>
        <dsp:cNvPr id="0" name=""/>
        <dsp:cNvSpPr/>
      </dsp:nvSpPr>
      <dsp:spPr>
        <a:xfrm>
          <a:off x="56587" y="1405983"/>
          <a:ext cx="2743602" cy="27436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95E8C-761A-4F99-A9F8-09C9F8AEEA23}">
      <dsp:nvSpPr>
        <dsp:cNvPr id="0" name=""/>
        <dsp:cNvSpPr/>
      </dsp:nvSpPr>
      <dsp:spPr>
        <a:xfrm>
          <a:off x="3057899" y="991482"/>
          <a:ext cx="1176045" cy="120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Continuar contratando apenas 120MW/ano da fonte que:</a:t>
          </a:r>
          <a:endParaRPr lang="pt-BR" sz="1000" kern="1200" dirty="0"/>
        </a:p>
      </dsp:txBody>
      <dsp:txXfrm>
        <a:off x="3230127" y="1167842"/>
        <a:ext cx="831589" cy="851539"/>
      </dsp:txXfrm>
    </dsp:sp>
    <dsp:sp modelId="{87E22E7A-1226-411A-81EE-43EBEB0B00CA}">
      <dsp:nvSpPr>
        <dsp:cNvPr id="0" name=""/>
        <dsp:cNvSpPr/>
      </dsp:nvSpPr>
      <dsp:spPr>
        <a:xfrm>
          <a:off x="5017260" y="1171403"/>
          <a:ext cx="1764068" cy="120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5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7260" y="1171403"/>
        <a:ext cx="1764068" cy="1204259"/>
      </dsp:txXfrm>
    </dsp:sp>
    <dsp:sp modelId="{B047794D-493F-40A0-84D1-26D62B010033}">
      <dsp:nvSpPr>
        <dsp:cNvPr id="0" name=""/>
        <dsp:cNvSpPr/>
      </dsp:nvSpPr>
      <dsp:spPr>
        <a:xfrm>
          <a:off x="3231291" y="3335041"/>
          <a:ext cx="1234762" cy="1382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 dirty="0"/>
            <a:t>Baixo volume de contratação de </a:t>
          </a:r>
          <a:r>
            <a:rPr lang="pt-BR" sz="1000" b="0" kern="1200" dirty="0" err="1"/>
            <a:t>PCHs</a:t>
          </a:r>
          <a:r>
            <a:rPr lang="pt-BR" sz="1000" b="0" kern="1200" dirty="0"/>
            <a:t>/</a:t>
          </a:r>
          <a:r>
            <a:rPr lang="pt-BR" sz="1000" b="0" kern="1200" dirty="0" err="1"/>
            <a:t>CGHs</a:t>
          </a:r>
          <a:r>
            <a:rPr lang="pt-BR" sz="1000" b="0" kern="1200" dirty="0"/>
            <a:t> não é do interesse:</a:t>
          </a:r>
          <a:endParaRPr lang="pt-BR" sz="1000" kern="1200" dirty="0"/>
        </a:p>
      </dsp:txBody>
      <dsp:txXfrm>
        <a:off x="3412118" y="3537537"/>
        <a:ext cx="873108" cy="97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0.04748</cdr:x>
      <cdr:y>0.93392</cdr:y>
    </cdr:from>
    <cdr:to>
      <cdr:x>0.88703</cdr:x>
      <cdr:y>0.99201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0309" y="4637089"/>
          <a:ext cx="6193918" cy="288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b="1">
              <a:latin typeface="Arial" pitchFamily="34" charset="0"/>
              <a:cs typeface="Arial" pitchFamily="34" charset="0"/>
            </a:rPr>
            <a:t>*Considerando</a:t>
          </a:r>
          <a:r>
            <a:rPr lang="pt-BR" sz="1000" b="1" baseline="0">
              <a:latin typeface="Arial" pitchFamily="34" charset="0"/>
              <a:cs typeface="Arial" pitchFamily="34" charset="0"/>
            </a:rPr>
            <a:t> os empreendimentos previstos para 2016, mesmo sem programação de leilão</a:t>
          </a:r>
          <a:endParaRPr lang="pt-BR" sz="10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0.086</cdr:x>
      <cdr:y>0.01305</cdr:y>
    </cdr:from>
    <cdr:to>
      <cdr:x>0.59953</cdr:x>
      <cdr:y>0.23283</cdr:y>
    </cdr:to>
    <cdr:pic>
      <cdr:nvPicPr>
        <cdr:cNvPr id="3" name="Imagem 2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544" t="1169" r="37676" b="77388"/>
        <a:stretch xmlns:a="http://schemas.openxmlformats.org/drawingml/2006/main"/>
      </cdr:blipFill>
      <cdr:spPr bwMode="auto">
        <a:xfrm xmlns:a="http://schemas.openxmlformats.org/drawingml/2006/main">
          <a:off x="758012" y="66415"/>
          <a:ext cx="4526508" cy="1118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57920-BA6E-43A5-BE6F-2BBBB1D9BFCB}" type="slidenum">
              <a:rPr lang="en-ZA" altLang="pt-BR"/>
              <a:pPr>
                <a:defRPr/>
              </a:pPr>
              <a:t>‹nº›</a:t>
            </a:fld>
            <a:endParaRPr lang="en-ZA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019425" y="95250"/>
            <a:ext cx="2717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ZA"/>
              <a:t>07.04.2004</a:t>
            </a:r>
          </a:p>
        </p:txBody>
      </p:sp>
      <p:sp>
        <p:nvSpPr>
          <p:cNvPr id="1331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01738" y="9442450"/>
            <a:ext cx="24717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ZA"/>
              <a:t>Notes pages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7188" y="9442450"/>
            <a:ext cx="1679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9192F6-3843-4983-B5AD-52B1D5993A85}" type="slidenum">
              <a:rPr lang="en-ZA" altLang="pt-BR"/>
              <a:pPr>
                <a:defRPr/>
              </a:pPr>
              <a:t>‹nº›</a:t>
            </a:fld>
            <a:endParaRPr lang="en-ZA" altLang="pt-BR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155700" y="0"/>
            <a:ext cx="2355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pt-BR" sz="2000" dirty="0">
                <a:solidFill>
                  <a:schemeClr val="tx1"/>
                </a:solidFill>
                <a:latin typeface="Swis721 Blk BT" panose="020B0904030502020204" pitchFamily="34" charset="0"/>
              </a:rPr>
              <a:t>jh</a:t>
            </a:r>
            <a:r>
              <a:rPr lang="en-US" alt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design*</a:t>
            </a:r>
            <a:endParaRPr lang="en-ZA" altLang="pt-BR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182688" y="5146675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1182688" y="5607050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1182688" y="604996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1182688" y="6530975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1182688" y="6992938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1182688" y="7435850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1182688" y="7862888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1182688" y="8321675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>
            <a:off x="1182688" y="8766175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1182688" y="9190038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ZA" altLang="pt-BR" sz="1000" b="0" dirty="0">
                <a:solidFill>
                  <a:schemeClr val="tx1"/>
                </a:solidFill>
                <a:latin typeface="Arial" panose="020B0604020202020204" pitchFamily="34" charset="0"/>
              </a:rPr>
              <a:t>07.04.2004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en-ZA" altLang="pt-BR" sz="1000" b="0" dirty="0">
                <a:solidFill>
                  <a:schemeClr val="tx1"/>
                </a:solidFill>
                <a:latin typeface="Arial" panose="020B0604020202020204" pitchFamily="34" charset="0"/>
              </a:rPr>
              <a:t>Notes pages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fld id="{C91BD6EC-A754-40F7-8F93-D83CE1119F3E}" type="slidenum">
              <a:rPr lang="en-ZA" altLang="pt-BR" sz="10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ZA" altLang="pt-BR" sz="10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4"/>
          <p:cNvSpPr>
            <a:spLocks noChangeShapeType="1"/>
          </p:cNvSpPr>
          <p:nvPr userDrawn="1"/>
        </p:nvSpPr>
        <p:spPr bwMode="auto">
          <a:xfrm>
            <a:off x="687388" y="2771775"/>
            <a:ext cx="785971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35"/>
          <p:cNvSpPr>
            <a:spLocks noChangeShapeType="1"/>
          </p:cNvSpPr>
          <p:nvPr userDrawn="1"/>
        </p:nvSpPr>
        <p:spPr bwMode="auto">
          <a:xfrm flipV="1">
            <a:off x="685800" y="2132013"/>
            <a:ext cx="0" cy="12001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2788"/>
            <a:ext cx="7845425" cy="731837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3263" y="2849563"/>
            <a:ext cx="7827962" cy="592137"/>
          </a:xfrm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ZA"/>
              <a:t>Click to edit Master subtitle style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8663" y="3560763"/>
            <a:ext cx="2641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/>
            </a:lvl1pPr>
          </a:lstStyle>
          <a:p>
            <a:pPr>
              <a:defRPr/>
            </a:pPr>
            <a:r>
              <a:rPr lang="pt-BR"/>
              <a:t>02 de Julho de 2009</a:t>
            </a:r>
          </a:p>
        </p:txBody>
      </p:sp>
    </p:spTree>
    <p:extLst>
      <p:ext uri="{BB962C8B-B14F-4D97-AF65-F5344CB8AC3E}">
        <p14:creationId xmlns:p14="http://schemas.microsoft.com/office/powerpoint/2010/main" val="428794211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5963373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7650" y="757238"/>
            <a:ext cx="1933575" cy="55499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92163" y="757238"/>
            <a:ext cx="5653087" cy="55499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5670847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0175186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94779577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93750" y="1982788"/>
            <a:ext cx="379253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38688" y="1982788"/>
            <a:ext cx="379253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2594269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6988107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9035895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5442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7379775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0507514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757238"/>
            <a:ext cx="58832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982788"/>
            <a:ext cx="7737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28" name="Line 55"/>
          <p:cNvSpPr>
            <a:spLocks noChangeShapeType="1"/>
          </p:cNvSpPr>
          <p:nvPr userDrawn="1"/>
        </p:nvSpPr>
        <p:spPr bwMode="auto">
          <a:xfrm>
            <a:off x="687388" y="1201738"/>
            <a:ext cx="785971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9" name="Line 56"/>
          <p:cNvSpPr>
            <a:spLocks noChangeShapeType="1"/>
          </p:cNvSpPr>
          <p:nvPr userDrawn="1"/>
        </p:nvSpPr>
        <p:spPr bwMode="auto">
          <a:xfrm flipV="1">
            <a:off x="685800" y="0"/>
            <a:ext cx="0" cy="17478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85" name="Text Box 61"/>
          <p:cNvSpPr txBox="1">
            <a:spLocks noChangeArrowheads="1"/>
          </p:cNvSpPr>
          <p:nvPr userDrawn="1"/>
        </p:nvSpPr>
        <p:spPr bwMode="auto">
          <a:xfrm>
            <a:off x="8620125" y="1093788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F72CE134-D74A-45E2-930E-CD25B3DB5E49}" type="slidenum">
              <a:rPr lang="en-US" altLang="pt-BR" sz="1000" b="0" smtClean="0"/>
              <a:pPr eaLnBrk="1" hangingPunct="1">
                <a:defRPr/>
              </a:pPr>
              <a:t>‹nº›</a:t>
            </a:fld>
            <a:endParaRPr lang="en-US" altLang="pt-BR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ransition>
    <p:split orient="vert"/>
  </p:transition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266700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Ü"/>
        <a:defRPr sz="1600" b="1">
          <a:solidFill>
            <a:srgbClr val="000066"/>
          </a:solidFill>
          <a:latin typeface="+mn-lt"/>
          <a:ea typeface="+mn-ea"/>
          <a:cs typeface="+mn-cs"/>
        </a:defRPr>
      </a:lvl1pPr>
      <a:lvl2pPr marL="714375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rgbClr val="000066"/>
          </a:solidFill>
          <a:latin typeface="+mn-lt"/>
        </a:defRPr>
      </a:lvl2pPr>
      <a:lvl3pPr marL="1166813" indent="-27305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000066"/>
          </a:solidFill>
          <a:latin typeface="+mn-lt"/>
        </a:defRPr>
      </a:lvl3pPr>
      <a:lvl4pPr marL="1612900" indent="-2667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«"/>
        <a:defRPr sz="1600">
          <a:solidFill>
            <a:srgbClr val="000066"/>
          </a:solidFill>
          <a:latin typeface="+mn-lt"/>
        </a:defRPr>
      </a:lvl4pPr>
      <a:lvl5pPr marL="1974850" indent="-1778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­"/>
        <a:defRPr sz="1600">
          <a:solidFill>
            <a:srgbClr val="000066"/>
          </a:solidFill>
          <a:latin typeface="+mn-lt"/>
        </a:defRPr>
      </a:lvl5pPr>
      <a:lvl6pPr marL="2432050" indent="-177800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­"/>
        <a:defRPr sz="1600">
          <a:solidFill>
            <a:srgbClr val="000066"/>
          </a:solidFill>
          <a:latin typeface="+mn-lt"/>
        </a:defRPr>
      </a:lvl6pPr>
      <a:lvl7pPr marL="2889250" indent="-177800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­"/>
        <a:defRPr sz="1600">
          <a:solidFill>
            <a:srgbClr val="000066"/>
          </a:solidFill>
          <a:latin typeface="+mn-lt"/>
        </a:defRPr>
      </a:lvl7pPr>
      <a:lvl8pPr marL="3346450" indent="-177800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­"/>
        <a:defRPr sz="1600">
          <a:solidFill>
            <a:srgbClr val="000066"/>
          </a:solidFill>
          <a:latin typeface="+mn-lt"/>
        </a:defRPr>
      </a:lvl8pPr>
      <a:lvl9pPr marL="3803650" indent="-177800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­"/>
        <a:defRPr sz="1600">
          <a:solidFill>
            <a:srgbClr val="000066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www.fcstone.com/Style%20Library/Images/intllogo_fcstone.jpg&amp;imgrefurl=http://www.fcstone.com/&amp;usg=__RtnOnXJCCZLbZKd9NrMO77zxhBg=&amp;h=80&amp;w=267&amp;sz=19&amp;hl=pt-BR&amp;start=14&amp;um=1&amp;itbs=1&amp;tbnid=bwKfZZFZ2FK4bM:&amp;tbnh=34&amp;tbnw=113&amp;prev=/images?q%3Dfcstone%26um%3D1%26hl%3Dpt-BR%26rls%3Dcom.microsoft:pt-br:IE-Address%26rlz%3D1I7TSHB_en%26tbs%3D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com.br/imgres?imgurl=http://a1.twimg.com/profile_images/509423688/intlfcstone_normal.gif&amp;imgrefurl=http://twitter.com/UCDcareers/fairs&amp;usg=__DLs4pMt7wnZaDpdsvVqTUrPm654=&amp;h=150&amp;w=150&amp;sz=10&amp;hl=pt-BR&amp;start=13&amp;um=1&amp;itbs=1&amp;tbnid=ig_UBHKR2xD2iM:&amp;tbnh=96&amp;tbnw=96&amp;prev=/images?q%3Dfcstone%26um%3D1%26hl%3Dpt-BR%26rls%3Dcom.microsoft:pt-br:IE-Address%26rlz%3D1I7TSHB_en%26tbs%3Disch: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2"/>
          <p:cNvSpPr>
            <a:spLocks noGrp="1" noChangeArrowheads="1"/>
          </p:cNvSpPr>
          <p:nvPr>
            <p:ph type="dt" sz="quarter" idx="10"/>
          </p:nvPr>
        </p:nvSpPr>
        <p:spPr>
          <a:xfrm>
            <a:off x="207389" y="6138863"/>
            <a:ext cx="328440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600" b="1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«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800" dirty="0">
                <a:solidFill>
                  <a:srgbClr val="1D5FA6"/>
                </a:solidFill>
              </a:rPr>
              <a:t>21 de Novembro de 2016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389" y="2795783"/>
            <a:ext cx="8729221" cy="74434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pt-BR" altLang="pt-BR" b="0" dirty="0"/>
            </a:br>
            <a:r>
              <a:rPr lang="pt-BR" altLang="pt-BR" sz="2700" dirty="0">
                <a:solidFill>
                  <a:srgbClr val="1D5FA6"/>
                </a:solidFill>
              </a:rPr>
              <a:t>CONFEA – MATRIZ ENERGÉTICA PARA O FUTURO</a:t>
            </a:r>
          </a:p>
        </p:txBody>
      </p:sp>
      <p:sp>
        <p:nvSpPr>
          <p:cNvPr id="15364" name="AutoShape 23"/>
          <p:cNvSpPr>
            <a:spLocks noChangeAspect="1" noChangeArrowheads="1" noTextEdit="1"/>
          </p:cNvSpPr>
          <p:nvPr/>
        </p:nvSpPr>
        <p:spPr bwMode="auto">
          <a:xfrm>
            <a:off x="3275013" y="3978275"/>
            <a:ext cx="5197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2563" y="3849688"/>
            <a:ext cx="4025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sz="2400" kern="0" dirty="0">
                <a:solidFill>
                  <a:srgbClr val="1D5FA6"/>
                </a:solidFill>
                <a:latin typeface="+mj-lt"/>
                <a:ea typeface="+mj-ea"/>
                <a:cs typeface="+mj-cs"/>
              </a:rPr>
              <a:t>Apresentação ABRAPCH</a:t>
            </a:r>
          </a:p>
        </p:txBody>
      </p:sp>
      <p:sp>
        <p:nvSpPr>
          <p:cNvPr id="15366" name="AutoShape 12" descr="data:image/jpg;base64,/9j/4AAQSkZJRgABAQAAAQABAAD/2wCEAAkGBggSEBEUDQgSEBUWERYYGRcYEhoaIBshHxwhGSQcJB4cJyYhHSEjHx4bIS8gLzMrOCw4KiAxNTo2QTItLSkBCQoKDQsNGg4OGTUkHyU1NTQ1MDQ1NSo0NTI1KTQyLzQ0LTA0LTU0NS80LywsNDQsLDQ0LCw0LDQsLDQ0KywsNP/AABEIACIAcQMBIgACEQEDEQH/xAAbAAACAgMBAAAAAAAAAAAAAAAABgQFAQIDB//EAD0QAAIBAwEEBQkFBwUAAAAAAAECAwAEEQUGEiExBxMiQVEUFhdUVXGSo9IyYZGh0SM0QnOy8PEVU2Kxwf/EABkBAAIDAQAAAAAAAAAAAAAAAAABAgMEBf/EACIRAAICAQQBBQAAAAAAAAAAAAABAgMREhMxUUIhIkFxsf/aAAwDAQACEQMRAD8AUdZ1q4hkCoiEFAeIPiR3EeFQ49p79jhYYyfcf1rrrVusl5AjEgP1akj73I/9p0tui21K6gkF84miueqhDlMSEIHCngO0e1g8ByPdXbnYocnPjBy4FNNXu8dopn/jGx78c96sT6pqIGUSNvu3GB/De41ZafoWmizlub43K9Xei3ZEKbwHV55OBhg2AQTyzVrqOkbMQW8EyzagfKI3dFxAcbp3cN7yRyzUXbh4JaBK8673/bj/AAb9adOjPTm1N7hZp+q6pUI3F57xYcd4nwpY6RdnoLO+aKKRmXcQ5bGclQx5YHeKcugFyJNQI7oYj+b0rZva1RFCPvwxz9FFr7Tl+BaPRRa+05fgWqfZjpF2svBFItnpyxtIFYNOVcAHtEKWzyzipdpt1tbfGSTRtDt2tkcqrzyFWkx3gAjHdzz7+YGRyvXMjTorfwTfRRa+05fgWj0UWvtOX4Fqeu0upzS3kVoLdZbbdHUybxaQlA+chl3EJbcDYbkSfCrCw2x0mWW5jW6VTbthyzKBwQOxHH7Kg4J8Qar3bux7cOig9FFr7Tl+BaPRRa+05fgWmlNpNHKyMNThCxgFyZFG6DyJzyB7j391Zs9odJlkMUGpQySBd7cWRS2PHAOccRS3ruw24dCr6KLX2nL8C0pbYbNx2cqIlw0gaPeyQBjjjur1KXaSyJKW8q3MgIzGjqWxvbpbHeFPA+B4GkbpV/eYf5B/qNX0W2SsSkyuyEVHKQjbtFbVmugZSg1aZEvrdnbCqYmJ8AJCSfwpz17ajT5rfUGtL79o2pRTREK4OEVe2OAxjHf4Uk7RWF1JKpjgZh1YGQPvNQ7Oy1ONsrZuR3jHP+/Gq5VqTyTjPHoPW1e1OlXWluFCpdSXUck0YyAzKhTrB3DeULwzzz7zUa9qdnLZ6ZFFKrPDBIjrhuyWcEDwOQD41VtZOw420invBjz+Y5+FcprS6GertHYnP8GBx/M/5qMa0uCTlkbOkFdnby5edNqYo/2a4Q28xJwgHMDHHd/Op3QEpL6gAOJgi/7evNX0nUiSTaOSfur0XoZ1CCykuzeloQ6RBcoxzgsT9kHxFQsrcanFeo4yTnljP0cdGFpHaRvqejhLtZHwxfJA5KeyxXlXDZtds9Jia0TZoahGsjGKVLhI8hjntBskcePdjiOPOnPz/wBnvX/lS/TR5/7Pev8AypfprG3a29Uc5+zT7Fwyj2m0qe7SXrNAkjvU3vJriJlXHDKHrQwKhScMp54YqDkVB1LZ3X3F/F5G0rPc2lwHLII5+qjiDxnLZUs0ZwCMfZzgcaafP/Z71/5Uv01nz/2e9f8AlS/TSW4vH9DMexf2t0nUbt5JoNMlTGmXVvutuBpHmACpjexuoQWLE4zjGeONdW0TVZf9LWCwlhMdncxNJ2B1LSQiJTwbPBxns57jTF5/7Pev/Kl+mjz/ANnvX/lS/TQtxeIZj2VOx+jsPJPKdAuIpbaIoJJLnfjXsBD1YEjZDADhujA9wzUdKv7zD/IP9Rpt8/8AZ71/5Uv00h9IGtWNzPE1tNvhYsE7rLx3if4gKsoU91OSK7XHRhMVqzWuaK6RkNkreiimAUUUUCCiiigAooooAKKKKACiiigArm1FFAznRRRS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37013" y="-152400"/>
            <a:ext cx="1076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600" b="1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«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400" dirty="0">
              <a:solidFill>
                <a:schemeClr val="tx2"/>
              </a:solidFill>
            </a:endParaRPr>
          </a:p>
        </p:txBody>
      </p:sp>
      <p:sp>
        <p:nvSpPr>
          <p:cNvPr id="15367" name="AutoShape 14" descr="data:image/jpg;base64,/9j/4AAQSkZJRgABAQAAAQABAAD/2wCEAAkGBggSEBEUDQgSEBUWERYYGRcYEhoaIBshHxwhGSQcJB4cJyYhHSEjHx4bIS8gLzMrOCw4KiAxNTo2QTItLSkBCQoKDQsNGg4OGTUkHyU1NTQ1MDQ1NSo0NTI1KTQyLzQ0LTA0LTU0NS80LywsNDQsLDQ0LCw0LDQsLDQ0KywsNP/AABEIACIAcQMBIgACEQEDEQH/xAAbAAACAgMBAAAAAAAAAAAAAAAABgQFAQIDB//EAD0QAAIBAwEEBQkFBwUAAAAAAAECAwAEEQUGEiExBxMiQVEUFhdUVXGSo9IyYZGh0SM0QnOy8PEVU2Kxwf/EABkBAAIDAQAAAAAAAAAAAAAAAAABAgMEBf/EACIRAAICAQQBBQAAAAAAAAAAAAABAgMREhMxUUIhIkFxsf/aAAwDAQACEQMRAD8AUdZ1q4hkCoiEFAeIPiR3EeFQ49p79jhYYyfcf1rrrVusl5AjEgP1akj73I/9p0tui21K6gkF84miueqhDlMSEIHCngO0e1g8ByPdXbnYocnPjBy4FNNXu8dopn/jGx78c96sT6pqIGUSNvu3GB/De41ZafoWmizlub43K9Xei3ZEKbwHV55OBhg2AQTyzVrqOkbMQW8EyzagfKI3dFxAcbp3cN7yRyzUXbh4JaBK8673/bj/AAb9adOjPTm1N7hZp+q6pUI3F57xYcd4nwpY6RdnoLO+aKKRmXcQ5bGclQx5YHeKcugFyJNQI7oYj+b0rZva1RFCPvwxz9FFr7Tl+BaPRRa+05fgWqfZjpF2svBFItnpyxtIFYNOVcAHtEKWzyzipdpt1tbfGSTRtDt2tkcqrzyFWkx3gAjHdzz7+YGRyvXMjTorfwTfRRa+05fgWj0UWvtOX4Fqeu0upzS3kVoLdZbbdHUybxaQlA+chl3EJbcDYbkSfCrCw2x0mWW5jW6VTbthyzKBwQOxHH7Kg4J8Qar3bux7cOig9FFr7Tl+BaPRRa+05fgWmlNpNHKyMNThCxgFyZFG6DyJzyB7j391Zs9odJlkMUGpQySBd7cWRS2PHAOccRS3ruw24dCr6KLX2nL8C0pbYbNx2cqIlw0gaPeyQBjjjur1KXaSyJKW8q3MgIzGjqWxvbpbHeFPA+B4GkbpV/eYf5B/qNX0W2SsSkyuyEVHKQjbtFbVmugZSg1aZEvrdnbCqYmJ8AJCSfwpz17ajT5rfUGtL79o2pRTREK4OEVe2OAxjHf4Uk7RWF1JKpjgZh1YGQPvNQ7Oy1ONsrZuR3jHP+/Gq5VqTyTjPHoPW1e1OlXWluFCpdSXUck0YyAzKhTrB3DeULwzzz7zUa9qdnLZ6ZFFKrPDBIjrhuyWcEDwOQD41VtZOw420invBjz+Y5+FcprS6GertHYnP8GBx/M/5qMa0uCTlkbOkFdnby5edNqYo/2a4Q28xJwgHMDHHd/Op3QEpL6gAOJgi/7evNX0nUiSTaOSfur0XoZ1CCykuzeloQ6RBcoxzgsT9kHxFQsrcanFeo4yTnljP0cdGFpHaRvqejhLtZHwxfJA5KeyxXlXDZtds9Jia0TZoahGsjGKVLhI8hjntBskcePdjiOPOnPz/wBnvX/lS/TR5/7Pev8AypfprG3a29Uc5+zT7Fwyj2m0qe7SXrNAkjvU3vJriJlXHDKHrQwKhScMp54YqDkVB1LZ3X3F/F5G0rPc2lwHLII5+qjiDxnLZUs0ZwCMfZzgcaafP/Z71/5Uv01nz/2e9f8AlS/TSW4vH9DMexf2t0nUbt5JoNMlTGmXVvutuBpHmACpjexuoQWLE4zjGeONdW0TVZf9LWCwlhMdncxNJ2B1LSQiJTwbPBxns57jTF5/7Pev/Kl+mjz/ANnvX/lS/TQtxeIZj2VOx+jsPJPKdAuIpbaIoJJLnfjXsBD1YEjZDADhujA9wzUdKv7zD/IP9Rpt8/8AZ71/5Uv00h9IGtWNzPE1tNvhYsE7rLx3if4gKsoU91OSK7XHRhMVqzWuaK6RkNkreiimAUUUUCCiiigAooooAKKKKACiiigArm1FFAznRRRS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37013" y="-152400"/>
            <a:ext cx="1076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600" b="1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«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400" dirty="0">
              <a:solidFill>
                <a:schemeClr val="tx2"/>
              </a:solidFill>
            </a:endParaRPr>
          </a:p>
        </p:txBody>
      </p:sp>
      <p:sp>
        <p:nvSpPr>
          <p:cNvPr id="15368" name="AutoShape 17" descr="data:image/jpg;base64,/9j/4AAQSkZJRgABAQAAAQABAAD/2wCEAAkGBg8SDQ8NEBINEBAMDgwREA8MDw8NFQ4OHxAbFRgRGRcXHCYeIyUoJR4UJjsgLycqLTgsISI9OjAwNSY3LDUBCQoKDQwOFw8PGiwkHCI1MTUwKSo1KiopLS01NTEsKSkqLCkpKTUsLC0uKTUpKSwpLDUsKjUsLCkvKS0sKSkpKf/AABEIAGAAYAMBIgACEQEDEQH/xAAcAAACAgMBAQAAAAAAAAAAAAAEBQADAQIGBwj/xAA5EAACAQIEBAMGAwYHAAAAAAABAgMABBESEyEFBhQxQVSTBxciUdHSMlJxI2GRsbTBFSQ1QkSBgv/EABkBAAMBAQEAAAAAAAAAAAAAAAABAgMEBf/EACARAAIDAQACAgMAAAAAAAAAAAARAQISAyHwMVETIkH/2gAMAwEAAhEDEQA/APMwlZyVeI63EVe4zykDadZ06KENZ0aGNAmnU06M0amjRoEB6dTTozRqaNGgQHp1jTozRrBhoYIDyVgpRZirQx0MSDEhq1YKJjhohIKxmxaAhb1sLemK29WC2qdlIV9PU6emvTVOmpbBCrp6nT016ap01GwQpNvWpt6bm2qtrensEKGgqp4abPBQ8kNVFiUKm5hkViMkexI3zfPD50Xa8cmbfJCq/MiQ4/oAcas5b4BDcxcUkkz5rKFJI8rZRmM+U4jx2rreaOQ4IruAW7O9q13Z2t0hf47aRyhAJA7MrLgfntTtNIlFxWfk5n/FpcDlEeI/NHIAdsfBjQU/M9wjZWjiB/8Ae4+Y+KuysuD8LN1xO2MF1m4Ul/MZFvMNVYpCAuXJtsRvie1KeYuF2knB+vhSaNl4gYFWWYT/ALMQBjuFG5P8qmJo0hzWUVcmX0l9xGCybTjWfVxdFZiuETP2LYeFepe6lfMv6K/dXk3sj/16y/W4/p3rv7n2h37cRvbNbvhFqLe8aCFL2KYvKM2C4FDv4DwrLtW2lT6NOeZr5HXupXzL+iv3VPdSvmX9Ffuqqx5j4zxCS4k4eeH29razyQI94ksr3Mi/ibBTsO38fGmqcxzvez2hlt7a4t5ohFbTxn/OW2VWaVWJxOOMgGXHLgMQa553H9Nc0+hf7qV8y/or91T3Ur5l/RX7qe8M51glRnZZoiLqe2jR4pC07q7Lgoy7n4WJX/aBvhhV55xshkxkcM87W+TRnLrcBM+kyhcQcNxj3HbGpfQeaHMn2Sp5l/RX7qGvPZLGsbydS5yI7YaS74Ljh+Kuyt+arV4zIrPiJ2g0jFKsvUBcxi0yM2OHxdu2/beq04uLi3upIwDCIplV8Sr6oDLJG6MAVKkYYGiL9IFih86cB5jW1TiMTIzm+jSJSpACYTZiTj+6usfnvLxWXiKRu9rdrb6ts5R9RERQGHhmBAYH9RXGnl3MSdQDEk/g/fj86MtOCOgyiVWX8jxkj/r4tq9G3458+++Dmi0jC25oRb3i1zpykcVivoUUBAYjK2YMx8QPGtrbmSyXhZ4fdxXbhrt7hWtZYYzvGEw+JT4fzoVuCE9mjBPiUZsNsOxahJOVGY5mmBJ8TGfupPmDkaezJoTzJam3EqwlrjTWdldwOmf8RUAd8fCvZeXeShBd8RuZtCbr7vXixjBaEb7Yt47jtXjfKfD2sb6G9DLKYNT9mVKBsYynfE/OvR/epN5eL1H+lc/d2n9fhGvOYiPITByTxOzluBwy7tUtruZ5tG9gaQwSN3yFTv4d/kP1ppxnlq5uoWtbhrZl10kiugGWa3USB/gXDAMMCocMNsMQcN0XvUm8vF6j/Sp71JvLxeo/0rFdGy9UGkHJlykyTrJblrTiF/dQAiQCWKctqRSflIDbMMe3bet5OTpzdre5oNR+Iw3cq4yZVRLVrdIlOG5wZmLHDfbDClHvUm8vF6j/AErB9qsvl4vUb6ULoGqDC95IuXuJLoNZs4v5LmOKdHlieNrVLdopBhscEVgwxwOO1dGLQx2MqMtujaU5K2selGCVJwA/v4/Idq4lva1KP+PF6rfShrv2tStG8fTxDOjrjqttiMMe1GOkphukHm8c1EJcUpSarVnrumpxsbLcVYLmlAnrYXFTgpjbqanU0q6ip1FLAMa9TU6mlXUVOoowDGhuara4pcbitTPTwDDnuKHkmoZp6qeaqipLAxJW4loQPWQ9bogMEtZ1qD1KzqUkNhmtU1qD1KmpQgYZrVNag9SpqUIGF61YMtC6lY1KEDCTLWhkqgvWC9NC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046538" y="-433388"/>
            <a:ext cx="9144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600" b="1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Char char="•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«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­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1400" dirty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461125" y="6138863"/>
            <a:ext cx="30178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sz="2000" kern="0" dirty="0">
                <a:latin typeface="+mj-lt"/>
                <a:ea typeface="+mj-ea"/>
                <a:cs typeface="+mj-cs"/>
              </a:rPr>
              <a:t>Paulo Sivieri Arbex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sz="2000" kern="0" dirty="0">
                <a:latin typeface="+mj-lt"/>
                <a:ea typeface="+mj-ea"/>
                <a:cs typeface="+mj-cs"/>
              </a:rPr>
              <a:t>Presidente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br>
              <a:rPr lang="en-ZA" altLang="pt-BR"/>
            </a:br>
            <a:endParaRPr lang="en-ZA" altLang="pt-BR"/>
          </a:p>
        </p:txBody>
      </p:sp>
      <p:pic>
        <p:nvPicPr>
          <p:cNvPr id="4608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955800"/>
            <a:ext cx="611822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ítulo 1"/>
          <p:cNvSpPr>
            <a:spLocks noGrp="1"/>
          </p:cNvSpPr>
          <p:nvPr>
            <p:ph type="title"/>
          </p:nvPr>
        </p:nvSpPr>
        <p:spPr>
          <a:xfrm>
            <a:off x="2386013" y="782638"/>
            <a:ext cx="6305550" cy="390525"/>
          </a:xfrm>
        </p:spPr>
        <p:txBody>
          <a:bodyPr/>
          <a:lstStyle/>
          <a:p>
            <a:r>
              <a:rPr lang="pt-BR" altLang="pt-BR"/>
              <a:t>Evolução Tarifa Industrial X IPCA</a:t>
            </a:r>
          </a:p>
        </p:txBody>
      </p:sp>
    </p:spTree>
    <p:extLst>
      <p:ext uri="{BB962C8B-B14F-4D97-AF65-F5344CB8AC3E}">
        <p14:creationId xmlns:p14="http://schemas.microsoft.com/office/powerpoint/2010/main" val="3428823600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br>
              <a:rPr lang="en-ZA" altLang="pt-BR"/>
            </a:br>
            <a:endParaRPr lang="en-ZA" altLang="pt-BR"/>
          </a:p>
        </p:txBody>
      </p:sp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2205676" y="933450"/>
            <a:ext cx="6419850" cy="379413"/>
          </a:xfrm>
        </p:spPr>
        <p:txBody>
          <a:bodyPr/>
          <a:lstStyle/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Custos/Subsídios Indiretos – Transmissão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64799" y="1528655"/>
          <a:ext cx="8814402" cy="508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235729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br>
              <a:rPr lang="en-ZA" altLang="pt-BR"/>
            </a:br>
            <a:endParaRPr lang="en-ZA" altLang="pt-BR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</p:nvPr>
        </p:nvGraphicFramePr>
        <p:xfrm>
          <a:off x="115911" y="888642"/>
          <a:ext cx="7006106" cy="563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725988" y="1635125"/>
            <a:ext cx="45085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Tem o menor custo médio efetivo de longo prazo (R$100/</a:t>
            </a:r>
            <a:r>
              <a:rPr lang="pt-BR" dirty="0" err="1"/>
              <a:t>MWh</a:t>
            </a:r>
            <a:r>
              <a:rPr lang="pt-BR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Gera maior No de empregos de qualidade por MW (101/MW);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É 100% nacional e detentora de tecnologia 100% nacional;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Exporta bens e serviços e não importa nem mesmo componentes;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Tem a maior vida útil do setor (mais de 130 anos!);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É a única que reverte suas usinas para sociedade a custo zero após 30 anos gerando R$2,8 BI a cada 1.000MW transferidos;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Tem a menor geração de resíduos/descarte em sua construção e operação;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É do interesse: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Das outras fontes renováveis;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Do trabalhador brasileiro;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Do Governo;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Da Sociedade;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6670269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84462" y="1350963"/>
            <a:ext cx="805991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Retomar a racionalidade no planejamento e administração do setor: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Definir matriz que ofereça melhor custo / beneficio efetivo de longo prazo;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Calcular custo total efetivo de cada fonte considerando: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Custos de geração, transmissão e cobertura de intermitência;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Energia de back-up, prazos de concessão, etc.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Isonomia ampla, geral e irrestrita inclusive prazo de concessão;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Considerar custo/beneficio: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Geração de emprego local;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Conteúdo nacional;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Capacidade de exportar tecnologia, serviços e bens;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Regras para que cada fonte administre seus próprios riscos, suas próprias vantagens e desvantagens competitivas, arque com os custos correspondentes e liquide no mercado a energia a mais ou a menos que gerar;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Simplificação/agilização dos processos de licenciamento ambiental (isonomia);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Cobrança pelas emissões de CO2;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Aumento </a:t>
            </a:r>
            <a:r>
              <a:rPr lang="pt-BR" dirty="0" err="1"/>
              <a:t>CGHs</a:t>
            </a:r>
            <a:r>
              <a:rPr lang="pt-BR" dirty="0"/>
              <a:t> de 3MW para 5MW (isonomia);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Concessão para </a:t>
            </a:r>
            <a:r>
              <a:rPr lang="pt-BR" dirty="0" err="1"/>
              <a:t>PCHs</a:t>
            </a:r>
            <a:r>
              <a:rPr lang="pt-BR" dirty="0"/>
              <a:t> de 35 anos contados a partir da entrada em operação da 1ª turbina renováveis por mais um período.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480" y="933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3323" y="774413"/>
            <a:ext cx="6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DIAGNÓSTICO E PROPOSTA DE SOLUÇÃO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986900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1912" y="1784596"/>
            <a:ext cx="80599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Dispêndios com transmissão e distribuição são enormes;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Transmissão subiu de 0,8km/MW para 1,2km/MW (50% de aumento);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Investimentos em transmissão em R$/ano subiram de R$7-10 bi/ano históricos para R$30 bi em 2016 – multiplicamos por 3x as necessidades de investimento;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Geração Distribuída evita estes custos;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O que é necessário para GD decolar: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Adequar isenção ICMS de 1MW para 5MW em linha com a lei;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Agilizar tramites e aprovações Distribuidoras;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Isonomia tratamentos fiscais: 18,5% todas as renováveis (</a:t>
            </a:r>
            <a:r>
              <a:rPr lang="pt-BR" dirty="0" err="1"/>
              <a:t>CGHs</a:t>
            </a:r>
            <a:r>
              <a:rPr lang="pt-BR" dirty="0"/>
              <a:t> pagam 45,5% hoje);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Incentivo aos 4.000MW de potencial hídrico remanescente do Estado de SP;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Programa de incentivos: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Diferimento ICMS aquisição equipamentos como SC;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Facilitação da conexão;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PPA regional (como outros Estados fizeram) a preços justos;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 Acesso a financiamentos via Desenvolve SP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480" y="933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3323" y="774413"/>
            <a:ext cx="6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GERAÇÃO DISTRIBUÍDA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849035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5" name="TextBox 4"/>
          <p:cNvSpPr txBox="1"/>
          <p:nvPr/>
        </p:nvSpPr>
        <p:spPr>
          <a:xfrm>
            <a:off x="1631950" y="1684338"/>
            <a:ext cx="1960563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005EAA"/>
                </a:solidFill>
              </a:rPr>
              <a:t>Nº de associados </a:t>
            </a:r>
          </a:p>
          <a:p>
            <a:pPr algn="ctr">
              <a:defRPr/>
            </a:pPr>
            <a:r>
              <a:rPr lang="pt-BR" dirty="0">
                <a:solidFill>
                  <a:srgbClr val="005EAA"/>
                </a:solidFill>
              </a:rPr>
              <a:t>atualmente:</a:t>
            </a:r>
          </a:p>
          <a:p>
            <a:pPr algn="ctr">
              <a:defRPr/>
            </a:pPr>
            <a:r>
              <a:rPr lang="pt-BR" sz="3600" dirty="0">
                <a:solidFill>
                  <a:srgbClr val="005EAA"/>
                </a:solidFill>
              </a:rPr>
              <a:t>180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12738" y="3805238"/>
            <a:ext cx="88312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>
                <a:solidFill>
                  <a:srgbClr val="005EAA"/>
                </a:solidFill>
              </a:rPr>
              <a:t>Estrutura:</a:t>
            </a:r>
          </a:p>
          <a:p>
            <a:r>
              <a:rPr lang="pt-BR" altLang="pt-BR" sz="2000">
                <a:solidFill>
                  <a:srgbClr val="005EAA"/>
                </a:solidFill>
              </a:rPr>
              <a:t>Conselho de Administração + Diretoria Executiva + Equipe Técnica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887413" y="3036888"/>
            <a:ext cx="768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pt-BR" altLang="pt-BR">
                <a:solidFill>
                  <a:srgbClr val="005EAA"/>
                </a:solidFill>
              </a:rPr>
              <a:t>pequenas, médias e grandes empresas de todos os segmentos (construtores, fabricantes, desenvolvedores, engenharia, prestadores serviço, etc.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4416425" y="4752975"/>
            <a:ext cx="51641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2000">
                <a:solidFill>
                  <a:srgbClr val="005EAA"/>
                </a:solidFill>
              </a:rPr>
              <a:t>Fundação e suporte da </a:t>
            </a:r>
            <a:r>
              <a:rPr lang="pt-BR" altLang="pt-BR" sz="2000" u="sng">
                <a:solidFill>
                  <a:srgbClr val="005EAA"/>
                </a:solidFill>
              </a:rPr>
              <a:t>Frente Parlamentar Mista em Defesa das PCHs, CGHs e Microgeração </a:t>
            </a:r>
            <a:r>
              <a:rPr lang="pt-BR" altLang="pt-BR" sz="1600">
                <a:solidFill>
                  <a:srgbClr val="005EAA"/>
                </a:solidFill>
              </a:rPr>
              <a:t>(170 Deputados e Senadores = 22 partidos)</a:t>
            </a:r>
          </a:p>
          <a:p>
            <a:endParaRPr lang="pt-BR" altLang="pt-BR"/>
          </a:p>
        </p:txBody>
      </p:sp>
      <p:pic>
        <p:nvPicPr>
          <p:cNvPr id="174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4562475"/>
            <a:ext cx="29114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28793" r="9508" b="2502"/>
          <a:stretch>
            <a:fillRect/>
          </a:stretch>
        </p:blipFill>
        <p:spPr bwMode="auto">
          <a:xfrm>
            <a:off x="5080000" y="1085850"/>
            <a:ext cx="36115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010035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3632" y="1381018"/>
            <a:ext cx="83804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Importância Estratégica da Energia: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Prioridades de Estado: Segurança Energética, Alimentar, Militar e Informação;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Essencial para competitividade econômica de um País;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Situação Econômica Atual: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Maior queda do PIB da história: +0,1% em 2014, -3,8% em 2015 e est. -3,5% em 2016 (-7,2% em 3 anos);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Na Grande Depressão de 29 PIB: -2,1% em 1930, -2,3% em 1931 e +4,31% em 32 (-0,09% em 3 anos);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Plano Collor: -4,35% em 1990, +1,03 em 1991, -0,54% em 1992 (-3,86% em 3 anos);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Divida/PIB 69,6% em </a:t>
            </a:r>
            <a:r>
              <a:rPr lang="pt-BR" dirty="0" err="1"/>
              <a:t>jul</a:t>
            </a:r>
            <a:r>
              <a:rPr lang="pt-BR" dirty="0"/>
              <a:t>/16, déficit de 8,96%, desemprego ~13 milhões;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 a Inflação? : 6,14% em 2014, 10,67% em 2015 e 7,36% para 2016 (26,11% em 3 anos) = ESTAGFLAÇÃO;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Brasil é economia jovem e dinâmica, chance de recuperação é boa mas: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Não podemos errar - País tem margem de manobra quase zero;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Brasil nunca precisou tanto dos seus governantes e parlamentares;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Hoje consumidor não tem renda para arcar com custos adicionais e Tesouro não tem recursos para subsidiar </a:t>
            </a:r>
            <a:r>
              <a:rPr lang="pt-BR"/>
              <a:t>nenhum custo.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480" y="933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3323" y="793267"/>
            <a:ext cx="67307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/>
              <a:t>SITUAÇÃO ATUAL DO PAÍS X SETOR ELÉTRICO</a:t>
            </a:r>
          </a:p>
        </p:txBody>
      </p:sp>
    </p:spTree>
    <p:extLst>
      <p:ext uri="{BB962C8B-B14F-4D97-AF65-F5344CB8AC3E}">
        <p14:creationId xmlns:p14="http://schemas.microsoft.com/office/powerpoint/2010/main" val="2336506479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3634" y="1569554"/>
            <a:ext cx="838042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Setor Elétrico até a da década de 1990: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Brasil era invejado por ter a energia elétrica mais barata e mais limpa do mundo;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Custo da energia elétrica era fator de atração de investimentos;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Setor Elétrico Brasileiro tinha menores emissões do mundo;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Reservatórios Plurianuais para 45 meses da carga;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Suprimento elétrico confiável, estável e abundante;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Setor em situação financeira saudável, baixíssima inadimplência;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Setor Elétrico Hoje: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Uma das energias mais caras do mundo;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Emissões do setor elétrico aumentaram 9x (artigo Prof. Goldemberg);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Custo da energia elétrica inviabilizando indústria e inibindo investimento;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Reservatórios equivalentes a 4 – 5 meses da carga;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Suprimento sujeito a constantes </a:t>
            </a:r>
            <a:r>
              <a:rPr lang="pt-BR" dirty="0" err="1"/>
              <a:t>apaguinhos</a:t>
            </a:r>
            <a:r>
              <a:rPr lang="pt-BR" dirty="0"/>
              <a:t>, apagões, quedas de regiões, etc.;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Setor em péssima situação financeira: inadimplência CCEE, </a:t>
            </a:r>
            <a:r>
              <a:rPr lang="pt-BR" dirty="0" err="1"/>
              <a:t>judicialização</a:t>
            </a:r>
            <a:r>
              <a:rPr lang="pt-BR" dirty="0"/>
              <a:t>, liminares,  perda da racionalidade econômica, regras ininteligíveis, transferências de recursos entre entes privados;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480" y="933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23069" y="793267"/>
            <a:ext cx="6890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/>
              <a:t>O PASSADO E O PRESENTE DO X SETOR ELÉTRICO</a:t>
            </a:r>
          </a:p>
        </p:txBody>
      </p:sp>
    </p:spTree>
    <p:extLst>
      <p:ext uri="{BB962C8B-B14F-4D97-AF65-F5344CB8AC3E}">
        <p14:creationId xmlns:p14="http://schemas.microsoft.com/office/powerpoint/2010/main" val="4273340983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1023" y="1480008"/>
            <a:ext cx="805991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Modicidade Tarifária (menor custo médio efetivo LP – R$95/</a:t>
            </a:r>
            <a:r>
              <a:rPr lang="pt-BR" dirty="0" err="1"/>
              <a:t>MWh</a:t>
            </a:r>
            <a:r>
              <a:rPr lang="pt-BR" dirty="0"/>
              <a:t>):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15.000MW renovados a R$30 – 40/</a:t>
            </a:r>
            <a:r>
              <a:rPr lang="pt-BR" dirty="0" err="1"/>
              <a:t>MWh</a:t>
            </a:r>
            <a:r>
              <a:rPr lang="pt-BR" dirty="0"/>
              <a:t> em 2012;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6.000MW renovados a R$125/</a:t>
            </a:r>
            <a:r>
              <a:rPr lang="pt-BR" dirty="0" err="1"/>
              <a:t>MWh</a:t>
            </a:r>
            <a:r>
              <a:rPr lang="pt-BR" dirty="0"/>
              <a:t> + R$17 BILHÕES à vista;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21.000MW a custo médio de R$60,71/</a:t>
            </a:r>
            <a:r>
              <a:rPr lang="pt-BR" dirty="0" err="1"/>
              <a:t>MWh</a:t>
            </a:r>
            <a:r>
              <a:rPr lang="pt-BR" dirty="0"/>
              <a:t> + R$17 BILHÕES `a vista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Regras do setor transferindo recursos privados das hidro para outras fontes: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Cobrindo intermitência e geração a menor de outras fontes a custo zero;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Pagando GSF originado por “operação politica” dos reservatórios;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Carga Tributária Equipamentos é Política Industrial às Avessas: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Hidroelétricos 100% nacionais pagam 45,5%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Eólicos (30% importado) e Solares (50-70% importado) pagam até 18,5%;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Pagamos 2,5x mais impostos (45,5%);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Desconto de 50% na conexão limitado a 30MW x 300MW outras renováveis;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Maior geração de emprego por MW instalado do setor: 101/MW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Tecnologia 100% nacional;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Grande exportador de tecnologia, serviços e equipamentos;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Impacto ambiental em grande parte reversível e geradora de créditos de CO2;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Exigências ambientais desbalanceadas e desmedidas;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480" y="933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3323" y="793267"/>
            <a:ext cx="673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HIDROS: FONTE QUE MAIS CONTRIBUIU COM A NAÇÃO</a:t>
            </a:r>
          </a:p>
        </p:txBody>
      </p:sp>
    </p:spTree>
    <p:extLst>
      <p:ext uri="{BB962C8B-B14F-4D97-AF65-F5344CB8AC3E}">
        <p14:creationId xmlns:p14="http://schemas.microsoft.com/office/powerpoint/2010/main" val="4140274906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 flipV="1">
            <a:off x="9490075" y="1304925"/>
            <a:ext cx="1004888" cy="46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1023" y="1480008"/>
            <a:ext cx="80599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Vocação do Brasil é Hidrelétrica;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Potencial hidrelétrico é  uma das mais importantes vantagens competitivas da economia brasileira;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Temos potencial hidrelétrico remanescente de 170.000MW maior parte dele fora da Amazônia;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 err="1"/>
              <a:t>PCHs</a:t>
            </a:r>
            <a:r>
              <a:rPr lang="pt-BR" dirty="0"/>
              <a:t> e </a:t>
            </a:r>
            <a:r>
              <a:rPr lang="pt-BR" dirty="0" err="1"/>
              <a:t>CGHs</a:t>
            </a:r>
            <a:r>
              <a:rPr lang="pt-BR" dirty="0"/>
              <a:t> tem impacto ambiental extremamente reduzido, em grande parte reversível e muito menor que diversas outras alternativas energéticas;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 err="1"/>
              <a:t>UHEs</a:t>
            </a:r>
            <a:r>
              <a:rPr lang="pt-BR" dirty="0"/>
              <a:t> fora da Amazônia devem ser defendidas;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Devemos priorizar </a:t>
            </a:r>
            <a:r>
              <a:rPr lang="pt-BR" dirty="0" err="1"/>
              <a:t>CGHs</a:t>
            </a:r>
            <a:r>
              <a:rPr lang="pt-BR" dirty="0"/>
              <a:t>, </a:t>
            </a:r>
            <a:r>
              <a:rPr lang="pt-BR" dirty="0" err="1"/>
              <a:t>PCHs</a:t>
            </a:r>
            <a:r>
              <a:rPr lang="pt-BR" dirty="0"/>
              <a:t>, </a:t>
            </a:r>
            <a:r>
              <a:rPr lang="pt-BR" dirty="0" err="1"/>
              <a:t>UHEs</a:t>
            </a:r>
            <a:r>
              <a:rPr lang="pt-BR" dirty="0"/>
              <a:t> fora da </a:t>
            </a:r>
            <a:r>
              <a:rPr lang="pt-BR" dirty="0" err="1"/>
              <a:t>Amazonia</a:t>
            </a:r>
            <a:r>
              <a:rPr lang="pt-BR" dirty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Não podemos descartar </a:t>
            </a:r>
            <a:r>
              <a:rPr lang="pt-BR" dirty="0" err="1"/>
              <a:t>reiqueza</a:t>
            </a:r>
            <a:r>
              <a:rPr lang="pt-BR" dirty="0"/>
              <a:t> tão grande da sociedade brasileira;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Precisamos do apoio do Parlamento, do Executivo e do </a:t>
            </a:r>
            <a:r>
              <a:rPr lang="pt-BR" dirty="0" err="1"/>
              <a:t>Judiciario</a:t>
            </a:r>
            <a:r>
              <a:rPr lang="pt-BR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480" y="933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3323" y="793267"/>
            <a:ext cx="673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HIDROS: FONTE QUE MAIS CONTRIBUIU COM A NAÇÃO</a:t>
            </a:r>
          </a:p>
        </p:txBody>
      </p:sp>
    </p:spTree>
    <p:extLst>
      <p:ext uri="{BB962C8B-B14F-4D97-AF65-F5344CB8AC3E}">
        <p14:creationId xmlns:p14="http://schemas.microsoft.com/office/powerpoint/2010/main" val="416514553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2976563" y="782638"/>
            <a:ext cx="6334125" cy="392112"/>
          </a:xfrm>
        </p:spPr>
        <p:txBody>
          <a:bodyPr/>
          <a:lstStyle/>
          <a:p>
            <a:r>
              <a:rPr lang="pt-BR" altLang="pt-BR"/>
              <a:t>Menor Custo Médio Efetivo Longo Prazo</a:t>
            </a:r>
          </a:p>
        </p:txBody>
      </p:sp>
      <p:pic>
        <p:nvPicPr>
          <p:cNvPr id="2150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439863"/>
            <a:ext cx="783113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36764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br>
              <a:rPr lang="en-ZA" altLang="pt-BR"/>
            </a:br>
            <a:endParaRPr lang="en-ZA" alt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79450" y="2206625"/>
          <a:ext cx="7845425" cy="2997200"/>
        </p:xfrm>
        <a:graphic>
          <a:graphicData uri="http://schemas.openxmlformats.org/drawingml/2006/table">
            <a:tbl>
              <a:tblPr/>
              <a:tblGrid>
                <a:gridCol w="125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Potência Instalada Outorgada em Operação (MW)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Potência Instalada Outorgada em Operação (%)</a:t>
                      </a:r>
                    </a:p>
                  </a:txBody>
                  <a:tcPr marL="6349" marR="6349" marT="6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6349" marR="6349" marT="6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jun/2016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</a:t>
                      </a:r>
                    </a:p>
                  </a:txBody>
                  <a:tcPr marL="6349" marR="6349" marT="6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jun/2016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CGH/PCH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5.260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CGH/PCH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Eólica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9.094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Eólica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61.554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74.633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101.062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82,21%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63,44%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Térmica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10.482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25.384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41.873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Térmica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24,22%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26,28%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2.007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74.878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104.816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159.307 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49" marR="6349" marT="63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49" marR="6349" marT="63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314" name="Título 1"/>
          <p:cNvSpPr>
            <a:spLocks noGrp="1"/>
          </p:cNvSpPr>
          <p:nvPr>
            <p:ph type="title"/>
          </p:nvPr>
        </p:nvSpPr>
        <p:spPr>
          <a:xfrm>
            <a:off x="3109913" y="1104900"/>
            <a:ext cx="6305550" cy="392113"/>
          </a:xfrm>
        </p:spPr>
        <p:txBody>
          <a:bodyPr/>
          <a:lstStyle/>
          <a:p>
            <a:pPr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Evolução da Matriz Elétrica 2001-2016</a:t>
            </a:r>
          </a:p>
        </p:txBody>
      </p:sp>
    </p:spTree>
    <p:extLst>
      <p:ext uri="{BB962C8B-B14F-4D97-AF65-F5344CB8AC3E}">
        <p14:creationId xmlns:p14="http://schemas.microsoft.com/office/powerpoint/2010/main" val="1081829722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2968625" y="466725"/>
            <a:ext cx="5883275" cy="392113"/>
          </a:xfrm>
        </p:spPr>
        <p:txBody>
          <a:bodyPr/>
          <a:lstStyle/>
          <a:p>
            <a:pPr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Evolução do Setor de </a:t>
            </a:r>
            <a:r>
              <a:rPr lang="pt-BR" altLang="pt-BR" dirty="0" err="1">
                <a:solidFill>
                  <a:schemeClr val="accent1">
                    <a:lumMod val="75000"/>
                  </a:schemeClr>
                </a:solidFill>
              </a:rPr>
              <a:t>PCHs</a:t>
            </a: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altLang="pt-BR" dirty="0" err="1">
                <a:solidFill>
                  <a:schemeClr val="accent1">
                    <a:lumMod val="75000"/>
                  </a:schemeClr>
                </a:solidFill>
              </a:rPr>
              <a:t>CGHs</a:t>
            </a:r>
            <a:endParaRPr lang="pt-BR" alt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/>
            <a:br>
              <a:rPr lang="en-ZA" altLang="pt-BR"/>
            </a:br>
            <a:endParaRPr lang="en-ZA" altLang="pt-BR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</p:nvPr>
        </p:nvGraphicFramePr>
        <p:xfrm>
          <a:off x="310114" y="1326413"/>
          <a:ext cx="8645350" cy="148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9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28963"/>
            <a:ext cx="65611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0" name="Conector de Seta Reta 4"/>
          <p:cNvCxnSpPr>
            <a:cxnSpLocks noChangeShapeType="1"/>
          </p:cNvCxnSpPr>
          <p:nvPr/>
        </p:nvCxnSpPr>
        <p:spPr bwMode="auto">
          <a:xfrm>
            <a:off x="3902075" y="3724275"/>
            <a:ext cx="2498725" cy="195103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4740779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DDDDDD"/>
      </a:dk1>
      <a:lt1>
        <a:srgbClr val="FFFFFF"/>
      </a:lt1>
      <a:dk2>
        <a:srgbClr val="003366"/>
      </a:dk2>
      <a:lt2>
        <a:srgbClr val="000000"/>
      </a:lt2>
      <a:accent1>
        <a:srgbClr val="347BCA"/>
      </a:accent1>
      <a:accent2>
        <a:srgbClr val="00A000"/>
      </a:accent2>
      <a:accent3>
        <a:srgbClr val="FFFFFF"/>
      </a:accent3>
      <a:accent4>
        <a:srgbClr val="BDBDBD"/>
      </a:accent4>
      <a:accent5>
        <a:srgbClr val="AEBFE1"/>
      </a:accent5>
      <a:accent6>
        <a:srgbClr val="009100"/>
      </a:accent6>
      <a:hlink>
        <a:srgbClr val="CC00DC"/>
      </a:hlink>
      <a:folHlink>
        <a:srgbClr val="FAC80A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DDDDDD"/>
        </a:lt1>
        <a:dk2>
          <a:srgbClr val="00367C"/>
        </a:dk2>
        <a:lt2>
          <a:srgbClr val="FFFFFF"/>
        </a:lt2>
        <a:accent1>
          <a:srgbClr val="347BCA"/>
        </a:accent1>
        <a:accent2>
          <a:srgbClr val="00A000"/>
        </a:accent2>
        <a:accent3>
          <a:srgbClr val="AAAEBF"/>
        </a:accent3>
        <a:accent4>
          <a:srgbClr val="BDBDBD"/>
        </a:accent4>
        <a:accent5>
          <a:srgbClr val="AEBFE1"/>
        </a:accent5>
        <a:accent6>
          <a:srgbClr val="009100"/>
        </a:accent6>
        <a:hlink>
          <a:srgbClr val="CC00DC"/>
        </a:hlink>
        <a:folHlink>
          <a:srgbClr val="FAC80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DDDDDD"/>
        </a:dk1>
        <a:lt1>
          <a:srgbClr val="FFFFFF"/>
        </a:lt1>
        <a:dk2>
          <a:srgbClr val="003366"/>
        </a:dk2>
        <a:lt2>
          <a:srgbClr val="000000"/>
        </a:lt2>
        <a:accent1>
          <a:srgbClr val="347BCA"/>
        </a:accent1>
        <a:accent2>
          <a:srgbClr val="00A000"/>
        </a:accent2>
        <a:accent3>
          <a:srgbClr val="FFFFFF"/>
        </a:accent3>
        <a:accent4>
          <a:srgbClr val="BDBDBD"/>
        </a:accent4>
        <a:accent5>
          <a:srgbClr val="AEBFE1"/>
        </a:accent5>
        <a:accent6>
          <a:srgbClr val="009100"/>
        </a:accent6>
        <a:hlink>
          <a:srgbClr val="CC00DC"/>
        </a:hlink>
        <a:folHlink>
          <a:srgbClr val="FAC8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36756</TotalTime>
  <Words>1452</Words>
  <Application>Microsoft Office PowerPoint</Application>
  <PresentationFormat>Papel Carta (216 x 279 mm)</PresentationFormat>
  <Paragraphs>217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Swis721 Blk BT</vt:lpstr>
      <vt:lpstr>Tahoma</vt:lpstr>
      <vt:lpstr>Wingdings</vt:lpstr>
      <vt:lpstr>Default Design</vt:lpstr>
      <vt:lpstr> CONFEA – MATRIZ ENERGÉTICA PARA 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Menor Custo Médio Efetivo Longo Prazo</vt:lpstr>
      <vt:lpstr>Evolução da Matriz Elétrica 2001-2016</vt:lpstr>
      <vt:lpstr>Evolução do Setor de PCHs e CGHs</vt:lpstr>
      <vt:lpstr>Evolução Tarifa Industrial X IPCA</vt:lpstr>
      <vt:lpstr>Custos/Subsídios Indiretos – Transmissão</vt:lpstr>
      <vt:lpstr>Apresentação do PowerPoint</vt:lpstr>
      <vt:lpstr>Apresentação do PowerPoint</vt:lpstr>
      <vt:lpstr>Apresentação do PowerPoint</vt:lpstr>
    </vt:vector>
  </TitlesOfParts>
  <Company>James Hemphill (Pty)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Hemphill</dc:creator>
  <cp:lastModifiedBy>Paulo Arbex</cp:lastModifiedBy>
  <cp:revision>1647</cp:revision>
  <cp:lastPrinted>2016-05-23T14:29:31Z</cp:lastPrinted>
  <dcterms:created xsi:type="dcterms:W3CDTF">2004-03-31T06:41:56Z</dcterms:created>
  <dcterms:modified xsi:type="dcterms:W3CDTF">2016-11-21T17:24:02Z</dcterms:modified>
</cp:coreProperties>
</file>